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412" r:id="rId3"/>
    <p:sldId id="365" r:id="rId4"/>
    <p:sldId id="366" r:id="rId5"/>
    <p:sldId id="367" r:id="rId6"/>
    <p:sldId id="368" r:id="rId7"/>
    <p:sldId id="363" r:id="rId8"/>
    <p:sldId id="299" r:id="rId9"/>
    <p:sldId id="413" r:id="rId10"/>
    <p:sldId id="414" r:id="rId11"/>
    <p:sldId id="415" r:id="rId12"/>
    <p:sldId id="416" r:id="rId13"/>
    <p:sldId id="364" r:id="rId14"/>
    <p:sldId id="261" r:id="rId15"/>
    <p:sldId id="378" r:id="rId16"/>
    <p:sldId id="379" r:id="rId17"/>
    <p:sldId id="380" r:id="rId18"/>
    <p:sldId id="381" r:id="rId19"/>
    <p:sldId id="284" r:id="rId20"/>
    <p:sldId id="342" r:id="rId21"/>
    <p:sldId id="417" r:id="rId22"/>
    <p:sldId id="418" r:id="rId23"/>
    <p:sldId id="419" r:id="rId24"/>
    <p:sldId id="420" r:id="rId25"/>
    <p:sldId id="329" r:id="rId26"/>
    <p:sldId id="386" r:id="rId27"/>
    <p:sldId id="387" r:id="rId28"/>
    <p:sldId id="388" r:id="rId29"/>
    <p:sldId id="389" r:id="rId30"/>
    <p:sldId id="356" r:id="rId31"/>
    <p:sldId id="354" r:id="rId32"/>
    <p:sldId id="421" r:id="rId33"/>
    <p:sldId id="422" r:id="rId34"/>
    <p:sldId id="423" r:id="rId35"/>
    <p:sldId id="424" r:id="rId36"/>
    <p:sldId id="355" r:id="rId37"/>
    <p:sldId id="361" r:id="rId38"/>
    <p:sldId id="394" r:id="rId39"/>
    <p:sldId id="395" r:id="rId40"/>
    <p:sldId id="396" r:id="rId41"/>
    <p:sldId id="397" r:id="rId42"/>
    <p:sldId id="308" r:id="rId43"/>
    <p:sldId id="362" r:id="rId44"/>
    <p:sldId id="425" r:id="rId45"/>
    <p:sldId id="426" r:id="rId46"/>
    <p:sldId id="427" r:id="rId47"/>
    <p:sldId id="428" r:id="rId48"/>
    <p:sldId id="319" r:id="rId49"/>
    <p:sldId id="320" r:id="rId50"/>
    <p:sldId id="403" r:id="rId51"/>
    <p:sldId id="404" r:id="rId52"/>
    <p:sldId id="405" r:id="rId53"/>
    <p:sldId id="406" r:id="rId54"/>
    <p:sldId id="348" r:id="rId55"/>
    <p:sldId id="318" r:id="rId56"/>
    <p:sldId id="411" r:id="rId57"/>
    <p:sldId id="429" r:id="rId58"/>
    <p:sldId id="430" r:id="rId59"/>
    <p:sldId id="431" r:id="rId60"/>
    <p:sldId id="432" r:id="rId61"/>
    <p:sldId id="433" r:id="rId62"/>
    <p:sldId id="434" r:id="rId6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1" autoAdjust="0"/>
    <p:restoredTop sz="94643" autoAdjust="0"/>
  </p:normalViewPr>
  <p:slideViewPr>
    <p:cSldViewPr>
      <p:cViewPr varScale="1">
        <p:scale>
          <a:sx n="101" d="100"/>
          <a:sy n="101" d="100"/>
        </p:scale>
        <p:origin x="127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A2FDE0-EBE3-447A-B46D-89598C5AD49A}" type="datetimeFigureOut">
              <a:rPr lang="nl-NL" smtClean="0"/>
              <a:pPr/>
              <a:t>17-9-2022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141C3-205D-4F88-A492-E88187EDB009}"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02CA7973-07F3-4190-B04F-B39B92E6FF43}" type="datetimeFigureOut">
              <a:rPr lang="nl-NL" smtClean="0"/>
              <a:pPr/>
              <a:t>17-9-2022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7C5C95-A3A7-4E91-A118-C411F133E7C9}"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CA7973-07F3-4190-B04F-B39B92E6FF43}" type="datetimeFigureOut">
              <a:rPr lang="nl-NL" smtClean="0"/>
              <a:pPr/>
              <a:t>17-9-2022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7C5C95-A3A7-4E91-A118-C411F133E7C9}"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CA7973-07F3-4190-B04F-B39B92E6FF43}" type="datetimeFigureOut">
              <a:rPr lang="nl-NL" smtClean="0"/>
              <a:pPr/>
              <a:t>17-9-2022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7C5C95-A3A7-4E91-A118-C411F133E7C9}"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CA7973-07F3-4190-B04F-B39B92E6FF43}" type="datetimeFigureOut">
              <a:rPr lang="nl-NL" smtClean="0"/>
              <a:pPr/>
              <a:t>17-9-2022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7C5C95-A3A7-4E91-A118-C411F133E7C9}"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2CA7973-07F3-4190-B04F-B39B92E6FF43}" type="datetimeFigureOut">
              <a:rPr lang="nl-NL" smtClean="0"/>
              <a:pPr/>
              <a:t>17-9-2022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7C5C95-A3A7-4E91-A118-C411F133E7C9}"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2CA7973-07F3-4190-B04F-B39B92E6FF43}" type="datetimeFigureOut">
              <a:rPr lang="nl-NL" smtClean="0"/>
              <a:pPr/>
              <a:t>17-9-2022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87C5C95-A3A7-4E91-A118-C411F133E7C9}"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2CA7973-07F3-4190-B04F-B39B92E6FF43}" type="datetimeFigureOut">
              <a:rPr lang="nl-NL" smtClean="0"/>
              <a:pPr/>
              <a:t>17-9-2022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87C5C95-A3A7-4E91-A118-C411F133E7C9}"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2CA7973-07F3-4190-B04F-B39B92E6FF43}" type="datetimeFigureOut">
              <a:rPr lang="nl-NL" smtClean="0"/>
              <a:pPr/>
              <a:t>17-9-2022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87C5C95-A3A7-4E91-A118-C411F133E7C9}"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2CA7973-07F3-4190-B04F-B39B92E6FF43}" type="datetimeFigureOut">
              <a:rPr lang="nl-NL" smtClean="0"/>
              <a:pPr/>
              <a:t>17-9-2022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87C5C95-A3A7-4E91-A118-C411F133E7C9}"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2CA7973-07F3-4190-B04F-B39B92E6FF43}" type="datetimeFigureOut">
              <a:rPr lang="nl-NL" smtClean="0"/>
              <a:pPr/>
              <a:t>17-9-2022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87C5C95-A3A7-4E91-A118-C411F133E7C9}"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2CA7973-07F3-4190-B04F-B39B92E6FF43}" type="datetimeFigureOut">
              <a:rPr lang="nl-NL" smtClean="0"/>
              <a:pPr/>
              <a:t>17-9-2022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87C5C95-A3A7-4E91-A118-C411F133E7C9}"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A7973-07F3-4190-B04F-B39B92E6FF43}" type="datetimeFigureOut">
              <a:rPr lang="nl-NL" smtClean="0"/>
              <a:pPr/>
              <a:t>17-9-2022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C5C95-A3A7-4E91-A118-C411F133E7C9}"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jpg"/><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jpg"/><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5.jpg"/><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jpg"/><Relationship Id="rId5" Type="http://schemas.openxmlformats.org/officeDocument/2006/relationships/image" Target="../media/image2.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6.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7.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jpg"/><Relationship Id="rId5" Type="http://schemas.openxmlformats.org/officeDocument/2006/relationships/image" Target="../media/image2.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8.jp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5.jpg"/><Relationship Id="rId5" Type="http://schemas.openxmlformats.org/officeDocument/2006/relationships/image" Target="../media/image2.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1.jp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9.jpg"/><Relationship Id="rId4" Type="http://schemas.openxmlformats.org/officeDocument/2006/relationships/image" Target="../media/image35.jp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36.jp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37.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42.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8.jpg"/><Relationship Id="rId5" Type="http://schemas.openxmlformats.org/officeDocument/2006/relationships/image" Target="../media/image2.png"/><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95936" y="404664"/>
            <a:ext cx="3096344" cy="1080120"/>
          </a:xfrm>
          <a:solidFill>
            <a:schemeClr val="accent5">
              <a:lumMod val="20000"/>
              <a:lumOff val="80000"/>
            </a:schemeClr>
          </a:solidFill>
          <a:ln w="57150">
            <a:solidFill>
              <a:srgbClr val="0070C0"/>
            </a:solidFill>
          </a:ln>
        </p:spPr>
        <p:txBody>
          <a:bodyPr>
            <a:noAutofit/>
          </a:bodyPr>
          <a:lstStyle/>
          <a:p>
            <a:r>
              <a:rPr lang="nl-NL" sz="3600" b="1" i="1" dirty="0">
                <a:solidFill>
                  <a:srgbClr val="0070C0"/>
                </a:solidFill>
              </a:rPr>
              <a:t>PUBQUIZ</a:t>
            </a:r>
            <a:br>
              <a:rPr lang="nl-NL" sz="3600" b="1" i="1" dirty="0">
                <a:solidFill>
                  <a:srgbClr val="0070C0"/>
                </a:solidFill>
              </a:rPr>
            </a:br>
            <a:r>
              <a:rPr lang="nl-NL" sz="3600" b="1" i="1" dirty="0">
                <a:solidFill>
                  <a:srgbClr val="0070C0"/>
                </a:solidFill>
              </a:rPr>
              <a:t> 13-09-2022</a:t>
            </a:r>
          </a:p>
        </p:txBody>
      </p:sp>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8" name="Tekstvak 7"/>
          <p:cNvSpPr txBox="1"/>
          <p:nvPr/>
        </p:nvSpPr>
        <p:spPr>
          <a:xfrm>
            <a:off x="251520" y="2492896"/>
            <a:ext cx="8568952" cy="1200329"/>
          </a:xfrm>
          <a:prstGeom prst="rect">
            <a:avLst/>
          </a:prstGeom>
          <a:noFill/>
          <a:ln w="28575">
            <a:solidFill>
              <a:schemeClr val="accent3">
                <a:lumMod val="75000"/>
              </a:schemeClr>
            </a:solidFill>
          </a:ln>
        </p:spPr>
        <p:txBody>
          <a:bodyPr wrap="square" rtlCol="0">
            <a:spAutoFit/>
          </a:bodyPr>
          <a:lstStyle/>
          <a:p>
            <a:pPr algn="ctr"/>
            <a:r>
              <a:rPr lang="nl-NL" sz="3600" b="1" dirty="0">
                <a:solidFill>
                  <a:schemeClr val="accent3">
                    <a:lumMod val="75000"/>
                  </a:schemeClr>
                </a:solidFill>
              </a:rPr>
              <a:t>WELKOM BIJ DE KBO PUBQUIZ</a:t>
            </a:r>
            <a:br>
              <a:rPr lang="nl-NL" sz="3600" b="1" dirty="0">
                <a:solidFill>
                  <a:schemeClr val="accent3">
                    <a:lumMod val="75000"/>
                  </a:schemeClr>
                </a:solidFill>
              </a:rPr>
            </a:br>
            <a:r>
              <a:rPr lang="nl-NL" sz="3600" b="1" dirty="0">
                <a:solidFill>
                  <a:schemeClr val="accent3">
                    <a:lumMod val="75000"/>
                  </a:schemeClr>
                </a:solidFill>
              </a:rPr>
              <a:t>IN DE STIJL VAN DE “MAX PUBQUIZ”.</a:t>
            </a:r>
          </a:p>
        </p:txBody>
      </p:sp>
      <p:sp>
        <p:nvSpPr>
          <p:cNvPr id="9" name="Tekstvak 8"/>
          <p:cNvSpPr txBox="1"/>
          <p:nvPr/>
        </p:nvSpPr>
        <p:spPr>
          <a:xfrm>
            <a:off x="251520" y="3933056"/>
            <a:ext cx="8496944" cy="523220"/>
          </a:xfrm>
          <a:prstGeom prst="rect">
            <a:avLst/>
          </a:prstGeom>
          <a:noFill/>
        </p:spPr>
        <p:txBody>
          <a:bodyPr wrap="square" rtlCol="0">
            <a:spAutoFit/>
          </a:bodyPr>
          <a:lstStyle/>
          <a:p>
            <a:r>
              <a:rPr lang="nl-NL" sz="2800" dirty="0">
                <a:solidFill>
                  <a:srgbClr val="0070C0"/>
                </a:solidFill>
              </a:rPr>
              <a:t>We spelen 5 rondes van 4 vragen. </a:t>
            </a:r>
          </a:p>
        </p:txBody>
      </p:sp>
      <p:sp>
        <p:nvSpPr>
          <p:cNvPr id="10" name="Tekstvak 9"/>
          <p:cNvSpPr txBox="1"/>
          <p:nvPr/>
        </p:nvSpPr>
        <p:spPr>
          <a:xfrm>
            <a:off x="251520" y="4581128"/>
            <a:ext cx="8640960" cy="523220"/>
          </a:xfrm>
          <a:prstGeom prst="rect">
            <a:avLst/>
          </a:prstGeom>
          <a:noFill/>
        </p:spPr>
        <p:txBody>
          <a:bodyPr wrap="square" rtlCol="0">
            <a:spAutoFit/>
          </a:bodyPr>
          <a:lstStyle/>
          <a:p>
            <a:r>
              <a:rPr lang="nl-NL" sz="2800" dirty="0">
                <a:solidFill>
                  <a:srgbClr val="0070C0"/>
                </a:solidFill>
              </a:rPr>
              <a:t>Rondes 1 tot en met 4 zijn 1 punt per goed antwoord.</a:t>
            </a:r>
          </a:p>
        </p:txBody>
      </p:sp>
      <p:sp>
        <p:nvSpPr>
          <p:cNvPr id="11" name="Tekstvak 10"/>
          <p:cNvSpPr txBox="1"/>
          <p:nvPr/>
        </p:nvSpPr>
        <p:spPr>
          <a:xfrm>
            <a:off x="251520" y="5229200"/>
            <a:ext cx="8568952" cy="523220"/>
          </a:xfrm>
          <a:prstGeom prst="rect">
            <a:avLst/>
          </a:prstGeom>
          <a:noFill/>
        </p:spPr>
        <p:txBody>
          <a:bodyPr wrap="square" rtlCol="0">
            <a:spAutoFit/>
          </a:bodyPr>
          <a:lstStyle/>
          <a:p>
            <a:r>
              <a:rPr lang="nl-NL" sz="2800" dirty="0">
                <a:solidFill>
                  <a:srgbClr val="0070C0"/>
                </a:solidFill>
              </a:rPr>
              <a:t>Ronde 5 levert 3 punten per goed antwoord.</a:t>
            </a:r>
          </a:p>
        </p:txBody>
      </p:sp>
      <p:sp>
        <p:nvSpPr>
          <p:cNvPr id="12" name="Tekstvak 11"/>
          <p:cNvSpPr txBox="1"/>
          <p:nvPr/>
        </p:nvSpPr>
        <p:spPr>
          <a:xfrm>
            <a:off x="251520" y="5805264"/>
            <a:ext cx="8496944" cy="523220"/>
          </a:xfrm>
          <a:prstGeom prst="rect">
            <a:avLst/>
          </a:prstGeom>
          <a:noFill/>
        </p:spPr>
        <p:txBody>
          <a:bodyPr wrap="square" rtlCol="0">
            <a:spAutoFit/>
          </a:bodyPr>
          <a:lstStyle/>
          <a:p>
            <a:pPr algn="ctr"/>
            <a:r>
              <a:rPr lang="nl-NL" sz="2800" b="1" dirty="0">
                <a:solidFill>
                  <a:srgbClr val="0070C0"/>
                </a:solidFill>
              </a:rPr>
              <a:t>Het bestuur wenst u veel plezier met de quiz.</a:t>
            </a:r>
            <a:endParaRPr lang="nl-NL" sz="2800" b="1" dirty="0"/>
          </a:p>
        </p:txBody>
      </p:sp>
      <p:pic>
        <p:nvPicPr>
          <p:cNvPr id="1026"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1, vraag 2.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9C89EC50-696A-9879-15A6-C5A61E6C8F75}"/>
              </a:ext>
            </a:extLst>
          </p:cNvPr>
          <p:cNvSpPr txBox="1"/>
          <p:nvPr/>
        </p:nvSpPr>
        <p:spPr>
          <a:xfrm>
            <a:off x="251520" y="2924944"/>
            <a:ext cx="3240360" cy="3539430"/>
          </a:xfrm>
          <a:prstGeom prst="rect">
            <a:avLst/>
          </a:prstGeom>
          <a:noFill/>
        </p:spPr>
        <p:txBody>
          <a:bodyPr wrap="square" rtlCol="0">
            <a:spAutoFit/>
          </a:bodyPr>
          <a:lstStyle/>
          <a:p>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Dit station behoorde tot de eerste 3 van Nederland, geplaatst als eindstation op de 1</a:t>
            </a:r>
            <a:r>
              <a:rPr lang="nl-NL" sz="2800" baseline="30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a:t>
            </a:r>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Nederlandse spoorlijn.</a:t>
            </a:r>
            <a:b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2800" b="1" dirty="0">
                <a:solidFill>
                  <a:srgbClr val="0070C0"/>
                </a:solidFill>
                <a:effectLst/>
                <a:latin typeface="Calibri" panose="020F0502020204030204" pitchFamily="34" charset="0"/>
                <a:ea typeface="Calibri" panose="020F0502020204030204" pitchFamily="34" charset="0"/>
              </a:rPr>
              <a:t>In welke hoofdstad staat dit station?</a:t>
            </a:r>
            <a:endParaRPr lang="nl-NL" sz="2800" b="1" dirty="0">
              <a:solidFill>
                <a:srgbClr val="0070C0"/>
              </a:solidFill>
            </a:endParaRPr>
          </a:p>
        </p:txBody>
      </p:sp>
      <p:pic>
        <p:nvPicPr>
          <p:cNvPr id="4" name="Afbeelding 3">
            <a:extLst>
              <a:ext uri="{FF2B5EF4-FFF2-40B4-BE49-F238E27FC236}">
                <a16:creationId xmlns:a16="http://schemas.microsoft.com/office/drawing/2014/main" id="{81C0E094-55C0-E405-C12A-7B65FDF8B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2992838"/>
            <a:ext cx="5148064" cy="3403642"/>
          </a:xfrm>
          <a:prstGeom prst="rect">
            <a:avLst/>
          </a:prstGeom>
        </p:spPr>
      </p:pic>
      <p:sp>
        <p:nvSpPr>
          <p:cNvPr id="3" name="Tekstvak 2">
            <a:extLst>
              <a:ext uri="{FF2B5EF4-FFF2-40B4-BE49-F238E27FC236}">
                <a16:creationId xmlns:a16="http://schemas.microsoft.com/office/drawing/2014/main" id="{E75DA392-0A09-33A4-6272-EB3D3643BFCD}"/>
              </a:ext>
            </a:extLst>
          </p:cNvPr>
          <p:cNvSpPr txBox="1"/>
          <p:nvPr/>
        </p:nvSpPr>
        <p:spPr>
          <a:xfrm>
            <a:off x="467544" y="3284984"/>
            <a:ext cx="2880320" cy="2554545"/>
          </a:xfrm>
          <a:prstGeom prst="rect">
            <a:avLst/>
          </a:prstGeom>
          <a:noFill/>
        </p:spPr>
        <p:txBody>
          <a:bodyPr wrap="square" rtlCol="0">
            <a:spAutoFit/>
          </a:bodyPr>
          <a:lstStyle/>
          <a:p>
            <a:r>
              <a:rPr lang="nl-NL" sz="4000" dirty="0">
                <a:solidFill>
                  <a:srgbClr val="0070C0"/>
                </a:solidFill>
              </a:rPr>
              <a:t>Haarlem, de hoofdstad van Noord Holland.</a:t>
            </a:r>
          </a:p>
        </p:txBody>
      </p:sp>
    </p:spTree>
    <p:extLst>
      <p:ext uri="{BB962C8B-B14F-4D97-AF65-F5344CB8AC3E}">
        <p14:creationId xmlns:p14="http://schemas.microsoft.com/office/powerpoint/2010/main" val="69017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1+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1, vraag 3.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1F57A897-4CB7-4BBC-C0C7-1BBDB97F9EB6}"/>
              </a:ext>
            </a:extLst>
          </p:cNvPr>
          <p:cNvSpPr txBox="1"/>
          <p:nvPr/>
        </p:nvSpPr>
        <p:spPr>
          <a:xfrm>
            <a:off x="323528" y="2996952"/>
            <a:ext cx="3528814" cy="3139321"/>
          </a:xfrm>
          <a:prstGeom prst="rect">
            <a:avLst/>
          </a:prstGeom>
          <a:noFill/>
        </p:spPr>
        <p:txBody>
          <a:bodyPr wrap="square" rtlCol="0">
            <a:spAutoFit/>
          </a:bodyPr>
          <a:lstStyle/>
          <a:p>
            <a:r>
              <a:rPr lang="nl-NL"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Deze hoofdstad is “wispelturig”. Tot 1945 hoofdstad, daarna een pauze en vanaf 1989 kwam de stad wederom in beeld om hoofdstad te worden. Van der Lubbe was een gekende naam uit de eerste periode. </a:t>
            </a:r>
            <a:r>
              <a:rPr lang="nl-NL"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Welke stad is dit?</a:t>
            </a:r>
            <a:endParaRPr lang="nl-NL" sz="2200" b="1" dirty="0">
              <a:solidFill>
                <a:srgbClr val="0070C0"/>
              </a:solidFill>
            </a:endParaRPr>
          </a:p>
        </p:txBody>
      </p:sp>
      <p:pic>
        <p:nvPicPr>
          <p:cNvPr id="4" name="Afbeelding 3">
            <a:extLst>
              <a:ext uri="{FF2B5EF4-FFF2-40B4-BE49-F238E27FC236}">
                <a16:creationId xmlns:a16="http://schemas.microsoft.com/office/drawing/2014/main" id="{3F606436-4306-9EF4-4FCD-1FCDDB0D1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2342" y="3068960"/>
            <a:ext cx="4762500" cy="3124200"/>
          </a:xfrm>
          <a:prstGeom prst="rect">
            <a:avLst/>
          </a:prstGeom>
        </p:spPr>
      </p:pic>
      <p:sp>
        <p:nvSpPr>
          <p:cNvPr id="3" name="Tekstvak 2">
            <a:extLst>
              <a:ext uri="{FF2B5EF4-FFF2-40B4-BE49-F238E27FC236}">
                <a16:creationId xmlns:a16="http://schemas.microsoft.com/office/drawing/2014/main" id="{EA2C6A79-3E44-4C07-B658-52849CE862F2}"/>
              </a:ext>
            </a:extLst>
          </p:cNvPr>
          <p:cNvSpPr txBox="1"/>
          <p:nvPr/>
        </p:nvSpPr>
        <p:spPr>
          <a:xfrm>
            <a:off x="544191" y="3717032"/>
            <a:ext cx="3312368" cy="1107996"/>
          </a:xfrm>
          <a:prstGeom prst="rect">
            <a:avLst/>
          </a:prstGeom>
          <a:noFill/>
        </p:spPr>
        <p:txBody>
          <a:bodyPr wrap="square" rtlCol="0">
            <a:spAutoFit/>
          </a:bodyPr>
          <a:lstStyle/>
          <a:p>
            <a:r>
              <a:rPr lang="nl-NL" sz="6600" dirty="0">
                <a:solidFill>
                  <a:srgbClr val="0070C0"/>
                </a:solidFill>
              </a:rPr>
              <a:t>BERLIJN</a:t>
            </a:r>
          </a:p>
        </p:txBody>
      </p:sp>
    </p:spTree>
    <p:extLst>
      <p:ext uri="{BB962C8B-B14F-4D97-AF65-F5344CB8AC3E}">
        <p14:creationId xmlns:p14="http://schemas.microsoft.com/office/powerpoint/2010/main" val="419799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1+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1, vraag 4.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C5EB6CD1-F9A2-DC1E-7FAB-F724701B3F8C}"/>
              </a:ext>
            </a:extLst>
          </p:cNvPr>
          <p:cNvSpPr txBox="1"/>
          <p:nvPr/>
        </p:nvSpPr>
        <p:spPr>
          <a:xfrm>
            <a:off x="323528" y="3068960"/>
            <a:ext cx="3240360" cy="3416320"/>
          </a:xfrm>
          <a:prstGeom prst="rect">
            <a:avLst/>
          </a:prstGeom>
          <a:noFill/>
        </p:spPr>
        <p:txBody>
          <a:bodyPr wrap="square" rtlCol="0">
            <a:spAutoFit/>
          </a:bodyPr>
          <a:lstStyle/>
          <a:p>
            <a:r>
              <a:rPr lang="nl-NL"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Een niet zo “slimme” toren, maar liefst 112,5 meter hoog,  in het centrum is bepalend voor het Bisdom in deze gelijknamige  Nederlandse stad. </a:t>
            </a:r>
            <a:r>
              <a:rPr lang="nl-NL"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Welke hoofdstad zoeken we hier?</a:t>
            </a:r>
            <a:endParaRPr lang="nl-NL" sz="2400" b="1" dirty="0">
              <a:solidFill>
                <a:srgbClr val="0070C0"/>
              </a:solidFill>
            </a:endParaRPr>
          </a:p>
        </p:txBody>
      </p:sp>
      <p:pic>
        <p:nvPicPr>
          <p:cNvPr id="4" name="Afbeelding 3">
            <a:extLst>
              <a:ext uri="{FF2B5EF4-FFF2-40B4-BE49-F238E27FC236}">
                <a16:creationId xmlns:a16="http://schemas.microsoft.com/office/drawing/2014/main" id="{39482579-0E81-FADB-6A29-BCF2F0726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3366234"/>
            <a:ext cx="5256584" cy="2989286"/>
          </a:xfrm>
          <a:prstGeom prst="rect">
            <a:avLst/>
          </a:prstGeom>
        </p:spPr>
      </p:pic>
      <p:sp>
        <p:nvSpPr>
          <p:cNvPr id="3" name="Tekstvak 2">
            <a:extLst>
              <a:ext uri="{FF2B5EF4-FFF2-40B4-BE49-F238E27FC236}">
                <a16:creationId xmlns:a16="http://schemas.microsoft.com/office/drawing/2014/main" id="{9C74D520-9160-7C80-36A9-0DF5D6462D79}"/>
              </a:ext>
            </a:extLst>
          </p:cNvPr>
          <p:cNvSpPr txBox="1"/>
          <p:nvPr/>
        </p:nvSpPr>
        <p:spPr>
          <a:xfrm>
            <a:off x="467544" y="3933056"/>
            <a:ext cx="3024336" cy="923330"/>
          </a:xfrm>
          <a:prstGeom prst="rect">
            <a:avLst/>
          </a:prstGeom>
          <a:noFill/>
        </p:spPr>
        <p:txBody>
          <a:bodyPr wrap="square" rtlCol="0">
            <a:spAutoFit/>
          </a:bodyPr>
          <a:lstStyle/>
          <a:p>
            <a:r>
              <a:rPr lang="nl-NL" sz="5400" b="1" dirty="0">
                <a:solidFill>
                  <a:srgbClr val="0070C0"/>
                </a:solidFill>
              </a:rPr>
              <a:t>UTRECHT</a:t>
            </a:r>
          </a:p>
        </p:txBody>
      </p:sp>
    </p:spTree>
    <p:extLst>
      <p:ext uri="{BB962C8B-B14F-4D97-AF65-F5344CB8AC3E}">
        <p14:creationId xmlns:p14="http://schemas.microsoft.com/office/powerpoint/2010/main" val="428276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1+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pic>
        <p:nvPicPr>
          <p:cNvPr id="6" name="Afbeelding 5" descr="ff wachten.JPG"/>
          <p:cNvPicPr>
            <a:picLocks noChangeAspect="1"/>
          </p:cNvPicPr>
          <p:nvPr/>
        </p:nvPicPr>
        <p:blipFill>
          <a:blip r:embed="rId3" cstate="print"/>
          <a:stretch>
            <a:fillRect/>
          </a:stretch>
        </p:blipFill>
        <p:spPr>
          <a:xfrm>
            <a:off x="1187624" y="2420888"/>
            <a:ext cx="6048672" cy="4111597"/>
          </a:xfrm>
          <a:prstGeom prst="rect">
            <a:avLst/>
          </a:prstGeom>
        </p:spPr>
      </p:pic>
      <p:sp>
        <p:nvSpPr>
          <p:cNvPr id="8"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a:t>
            </a:r>
            <a:r>
              <a:rPr lang="nl-NL" sz="3600" b="1" i="1" dirty="0">
                <a:solidFill>
                  <a:srgbClr val="0070C0"/>
                </a:solidFill>
                <a:latin typeface="+mj-lt"/>
                <a:ea typeface="+mj-ea"/>
                <a:cs typeface="+mj-cs"/>
              </a:rPr>
              <a:t>13</a:t>
            </a:r>
            <a:r>
              <a:rPr kumimoji="0" lang="nl-NL" sz="3600" b="1" i="1" u="none" strike="noStrike" kern="1200" cap="none" spc="0" normalizeH="0" baseline="0" noProof="0" dirty="0">
                <a:ln>
                  <a:noFill/>
                </a:ln>
                <a:solidFill>
                  <a:srgbClr val="0070C0"/>
                </a:solidFill>
                <a:effectLst/>
                <a:uLnTx/>
                <a:uFillTx/>
                <a:latin typeface="+mj-lt"/>
                <a:ea typeface="+mj-ea"/>
                <a:cs typeface="+mj-cs"/>
              </a:rPr>
              <a:t>-09-2022</a:t>
            </a:r>
          </a:p>
        </p:txBody>
      </p:sp>
      <p:pic>
        <p:nvPicPr>
          <p:cNvPr id="9"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extLst>
      <p:ext uri="{BB962C8B-B14F-4D97-AF65-F5344CB8AC3E}">
        <p14:creationId xmlns:p14="http://schemas.microsoft.com/office/powerpoint/2010/main" val="329003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404664"/>
            <a:ext cx="3096344" cy="1080120"/>
          </a:xfrm>
          <a:solidFill>
            <a:schemeClr val="accent5">
              <a:lumMod val="20000"/>
              <a:lumOff val="80000"/>
            </a:schemeClr>
          </a:solidFill>
          <a:ln w="57150">
            <a:solidFill>
              <a:srgbClr val="0070C0"/>
            </a:solidFill>
          </a:ln>
        </p:spPr>
        <p:txBody>
          <a:bodyPr>
            <a:noAutofit/>
          </a:bodyPr>
          <a:lstStyle/>
          <a:p>
            <a:r>
              <a:rPr lang="nl-NL" sz="3600" b="1" i="1" dirty="0">
                <a:solidFill>
                  <a:srgbClr val="0070C0"/>
                </a:solidFill>
              </a:rPr>
              <a:t>PUBQUIZ</a:t>
            </a:r>
            <a:br>
              <a:rPr lang="nl-NL" sz="3600" b="1" i="1" dirty="0">
                <a:solidFill>
                  <a:srgbClr val="0070C0"/>
                </a:solidFill>
              </a:rPr>
            </a:br>
            <a:r>
              <a:rPr lang="nl-NL" sz="3600" b="1" i="1" dirty="0">
                <a:solidFill>
                  <a:srgbClr val="0070C0"/>
                </a:solidFill>
              </a:rPr>
              <a:t> 13-09-2022</a:t>
            </a:r>
          </a:p>
        </p:txBody>
      </p:sp>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6" name="Tekstvak 5"/>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2. DE MUZIEK RONDE. </a:t>
            </a:r>
            <a:endParaRPr lang="nl-NL" sz="2800" dirty="0"/>
          </a:p>
        </p:txBody>
      </p:sp>
      <p:pic>
        <p:nvPicPr>
          <p:cNvPr id="8" name="Afbeelding 7" descr="Muzieknoten ronde 2.JPG"/>
          <p:cNvPicPr>
            <a:picLocks noChangeAspect="1"/>
          </p:cNvPicPr>
          <p:nvPr/>
        </p:nvPicPr>
        <p:blipFill>
          <a:blip r:embed="rId3" cstate="print"/>
          <a:stretch>
            <a:fillRect/>
          </a:stretch>
        </p:blipFill>
        <p:spPr>
          <a:xfrm>
            <a:off x="1403648" y="2924944"/>
            <a:ext cx="6200775" cy="3629025"/>
          </a:xfrm>
          <a:prstGeom prst="rect">
            <a:avLst/>
          </a:prstGeom>
        </p:spPr>
      </p:pic>
      <p:pic>
        <p:nvPicPr>
          <p:cNvPr id="9"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4"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2. Vraag 1.</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5"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D50189C7-6A6E-E18D-A654-E8EB5123BBAA}"/>
              </a:ext>
            </a:extLst>
          </p:cNvPr>
          <p:cNvSpPr txBox="1"/>
          <p:nvPr/>
        </p:nvSpPr>
        <p:spPr>
          <a:xfrm>
            <a:off x="467544" y="3284984"/>
            <a:ext cx="3672408" cy="2123658"/>
          </a:xfrm>
          <a:prstGeom prst="rect">
            <a:avLst/>
          </a:prstGeom>
          <a:noFill/>
        </p:spPr>
        <p:txBody>
          <a:bodyPr wrap="square" rtlCol="0">
            <a:spAutoFit/>
          </a:bodyPr>
          <a:lstStyle/>
          <a:p>
            <a:r>
              <a:rPr lang="nl-NL" sz="44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Wat is de titel van dit nummer?</a:t>
            </a:r>
            <a:endParaRPr lang="nl-NL" sz="4400" b="1" i="1" dirty="0">
              <a:solidFill>
                <a:srgbClr val="00B050"/>
              </a:solidFill>
            </a:endParaRPr>
          </a:p>
        </p:txBody>
      </p:sp>
      <p:pic>
        <p:nvPicPr>
          <p:cNvPr id="4" name="Afbeelding 3">
            <a:extLst>
              <a:ext uri="{FF2B5EF4-FFF2-40B4-BE49-F238E27FC236}">
                <a16:creationId xmlns:a16="http://schemas.microsoft.com/office/drawing/2014/main" id="{87407961-02C9-F39C-F236-4E5EC35F02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5936" y="3068960"/>
            <a:ext cx="4114800" cy="3019425"/>
          </a:xfrm>
          <a:prstGeom prst="rect">
            <a:avLst/>
          </a:prstGeom>
        </p:spPr>
      </p:pic>
      <p:pic>
        <p:nvPicPr>
          <p:cNvPr id="5" name="Boudewijn de Groot  - Prikkebeen (1968)">
            <a:hlinkClick r:id="" action="ppaction://media"/>
            <a:extLst>
              <a:ext uri="{FF2B5EF4-FFF2-40B4-BE49-F238E27FC236}">
                <a16:creationId xmlns:a16="http://schemas.microsoft.com/office/drawing/2014/main" id="{E896A2A2-7473-BF50-6799-0A2A33AFBD3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8600" y="5877272"/>
            <a:ext cx="609600" cy="609600"/>
          </a:xfrm>
          <a:prstGeom prst="rect">
            <a:avLst/>
          </a:prstGeom>
        </p:spPr>
      </p:pic>
    </p:spTree>
    <p:extLst>
      <p:ext uri="{BB962C8B-B14F-4D97-AF65-F5344CB8AC3E}">
        <p14:creationId xmlns:p14="http://schemas.microsoft.com/office/powerpoint/2010/main" val="372425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3000"/>
                                  </p:stCondLst>
                                  <p:childTnLst>
                                    <p:cmd type="call" cmd="playFrom(0.0)">
                                      <p:cBhvr>
                                        <p:cTn id="6" dur="176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4"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2, vraag 2.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5"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D19B870A-0263-6DA9-CC11-6858540A01BE}"/>
              </a:ext>
            </a:extLst>
          </p:cNvPr>
          <p:cNvSpPr txBox="1"/>
          <p:nvPr/>
        </p:nvSpPr>
        <p:spPr>
          <a:xfrm>
            <a:off x="323528" y="2996952"/>
            <a:ext cx="4104456" cy="3046988"/>
          </a:xfrm>
          <a:prstGeom prst="rect">
            <a:avLst/>
          </a:prstGeom>
          <a:noFill/>
        </p:spPr>
        <p:txBody>
          <a:bodyPr wrap="square" rtlCol="0">
            <a:spAutoFit/>
          </a:bodyPr>
          <a:lstStyle/>
          <a:p>
            <a:r>
              <a:rPr lang="nl-NL" sz="32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Hoe luide de volledige artiestennaam van deze zangeres? </a:t>
            </a:r>
            <a:br>
              <a:rPr lang="nl-NL"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Alleen correct geschreven wordt goedgekeurd.</a:t>
            </a:r>
            <a:endParaRPr lang="nl-NL" sz="3200" dirty="0">
              <a:solidFill>
                <a:srgbClr val="0070C0"/>
              </a:solidFill>
            </a:endParaRPr>
          </a:p>
        </p:txBody>
      </p:sp>
      <p:pic>
        <p:nvPicPr>
          <p:cNvPr id="4" name="Afbeelding 3">
            <a:extLst>
              <a:ext uri="{FF2B5EF4-FFF2-40B4-BE49-F238E27FC236}">
                <a16:creationId xmlns:a16="http://schemas.microsoft.com/office/drawing/2014/main" id="{0AC98DFE-2AEF-237D-64B5-553FFEDD07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018" y="2996952"/>
            <a:ext cx="3782919" cy="3186698"/>
          </a:xfrm>
          <a:prstGeom prst="rect">
            <a:avLst/>
          </a:prstGeom>
        </p:spPr>
      </p:pic>
      <p:pic>
        <p:nvPicPr>
          <p:cNvPr id="5" name="Conny Vandenbos - Sjakie van de hoek (1975)">
            <a:hlinkClick r:id="" action="ppaction://media"/>
            <a:extLst>
              <a:ext uri="{FF2B5EF4-FFF2-40B4-BE49-F238E27FC236}">
                <a16:creationId xmlns:a16="http://schemas.microsoft.com/office/drawing/2014/main" id="{503C2538-4B45-6D07-2B43-0B3A464FA07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0608" y="6048132"/>
            <a:ext cx="609600" cy="609600"/>
          </a:xfrm>
          <a:prstGeom prst="rect">
            <a:avLst/>
          </a:prstGeom>
        </p:spPr>
      </p:pic>
    </p:spTree>
    <p:extLst>
      <p:ext uri="{BB962C8B-B14F-4D97-AF65-F5344CB8AC3E}">
        <p14:creationId xmlns:p14="http://schemas.microsoft.com/office/powerpoint/2010/main" val="332276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2000"/>
                                  </p:stCondLst>
                                  <p:childTnLst>
                                    <p:cmd type="call" cmd="playFrom(0.0)">
                                      <p:cBhvr>
                                        <p:cTn id="6" dur="200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4"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2, vraag 3.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5"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430340C2-F79D-0E42-AF1A-2C2B8A57E6FE}"/>
              </a:ext>
            </a:extLst>
          </p:cNvPr>
          <p:cNvSpPr txBox="1"/>
          <p:nvPr/>
        </p:nvSpPr>
        <p:spPr>
          <a:xfrm>
            <a:off x="395536" y="3140968"/>
            <a:ext cx="4225020" cy="2677656"/>
          </a:xfrm>
          <a:prstGeom prst="rect">
            <a:avLst/>
          </a:prstGeom>
          <a:noFill/>
        </p:spPr>
        <p:txBody>
          <a:bodyPr wrap="square" rtlCol="0">
            <a:spAutoFit/>
          </a:bodyPr>
          <a:lstStyle/>
          <a:p>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Het afscheid in 1984 van deze band heeft heel veel , vooral meisjes, tranen laten vloeien. </a:t>
            </a:r>
            <a:b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2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Wat was de naam van de zanger naast Ernst Janz?</a:t>
            </a:r>
            <a:endParaRPr lang="nl-NL" sz="2800" b="1" i="1" dirty="0">
              <a:solidFill>
                <a:srgbClr val="00B050"/>
              </a:solidFill>
            </a:endParaRPr>
          </a:p>
        </p:txBody>
      </p:sp>
      <p:pic>
        <p:nvPicPr>
          <p:cNvPr id="4" name="Afbeelding 3">
            <a:extLst>
              <a:ext uri="{FF2B5EF4-FFF2-40B4-BE49-F238E27FC236}">
                <a16:creationId xmlns:a16="http://schemas.microsoft.com/office/drawing/2014/main" id="{FA816D80-7B3C-F47E-A956-17429DE55F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0556" y="3118470"/>
            <a:ext cx="4135895" cy="2981324"/>
          </a:xfrm>
          <a:prstGeom prst="rect">
            <a:avLst/>
          </a:prstGeom>
        </p:spPr>
      </p:pic>
      <p:pic>
        <p:nvPicPr>
          <p:cNvPr id="5" name="Doe Maar - 1 nacht alleen (1983)">
            <a:hlinkClick r:id="" action="ppaction://media"/>
            <a:extLst>
              <a:ext uri="{FF2B5EF4-FFF2-40B4-BE49-F238E27FC236}">
                <a16:creationId xmlns:a16="http://schemas.microsoft.com/office/drawing/2014/main" id="{6EE00293-655E-B65F-41CC-C78CA2E4101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0608" y="5827047"/>
            <a:ext cx="609600" cy="609600"/>
          </a:xfrm>
          <a:prstGeom prst="rect">
            <a:avLst/>
          </a:prstGeom>
        </p:spPr>
      </p:pic>
    </p:spTree>
    <p:extLst>
      <p:ext uri="{BB962C8B-B14F-4D97-AF65-F5344CB8AC3E}">
        <p14:creationId xmlns:p14="http://schemas.microsoft.com/office/powerpoint/2010/main" val="9673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2000"/>
                                  </p:stCondLst>
                                  <p:childTnLst>
                                    <p:cmd type="call" cmd="playFrom(0.0)">
                                      <p:cBhvr>
                                        <p:cTn id="6" dur="1627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4"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2, vraag 4.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5"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CD46DFE3-8F9A-6E5C-51BE-8D116740F8B0}"/>
              </a:ext>
            </a:extLst>
          </p:cNvPr>
          <p:cNvSpPr txBox="1"/>
          <p:nvPr/>
        </p:nvSpPr>
        <p:spPr>
          <a:xfrm>
            <a:off x="539552" y="2905780"/>
            <a:ext cx="7776864" cy="523220"/>
          </a:xfrm>
          <a:prstGeom prst="rect">
            <a:avLst/>
          </a:prstGeom>
          <a:noFill/>
        </p:spPr>
        <p:txBody>
          <a:bodyPr wrap="square" rtlCol="0">
            <a:spAutoFit/>
          </a:bodyPr>
          <a:lstStyle/>
          <a:p>
            <a:pPr algn="ctr"/>
            <a:r>
              <a:rPr lang="nl-NL" sz="2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Wie was de zanger van deze grote hit?</a:t>
            </a:r>
            <a:endParaRPr lang="nl-NL" sz="2800" b="1" i="1" dirty="0">
              <a:solidFill>
                <a:srgbClr val="00B050"/>
              </a:solidFill>
            </a:endParaRPr>
          </a:p>
        </p:txBody>
      </p:sp>
      <p:pic>
        <p:nvPicPr>
          <p:cNvPr id="4" name="Afbeelding 3">
            <a:extLst>
              <a:ext uri="{FF2B5EF4-FFF2-40B4-BE49-F238E27FC236}">
                <a16:creationId xmlns:a16="http://schemas.microsoft.com/office/drawing/2014/main" id="{EF523FE5-FE19-4105-D58D-C1B73B73B3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6734" y="3557736"/>
            <a:ext cx="4762500" cy="2895600"/>
          </a:xfrm>
          <a:prstGeom prst="rect">
            <a:avLst/>
          </a:prstGeom>
        </p:spPr>
      </p:pic>
      <p:pic>
        <p:nvPicPr>
          <p:cNvPr id="5" name="Johnny Lion Sophietje-[AudioTrimmer.com]">
            <a:hlinkClick r:id="" action="ppaction://media"/>
            <a:extLst>
              <a:ext uri="{FF2B5EF4-FFF2-40B4-BE49-F238E27FC236}">
                <a16:creationId xmlns:a16="http://schemas.microsoft.com/office/drawing/2014/main" id="{8EAA812D-B44D-C506-AC83-807C4BA0306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0608" y="5843736"/>
            <a:ext cx="609600" cy="609600"/>
          </a:xfrm>
          <a:prstGeom prst="rect">
            <a:avLst/>
          </a:prstGeom>
        </p:spPr>
      </p:pic>
    </p:spTree>
    <p:extLst>
      <p:ext uri="{BB962C8B-B14F-4D97-AF65-F5344CB8AC3E}">
        <p14:creationId xmlns:p14="http://schemas.microsoft.com/office/powerpoint/2010/main" val="918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155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6" name="Tekstvak 5"/>
          <p:cNvSpPr txBox="1"/>
          <p:nvPr/>
        </p:nvSpPr>
        <p:spPr>
          <a:xfrm>
            <a:off x="179512" y="2276872"/>
            <a:ext cx="8784976" cy="584775"/>
          </a:xfrm>
          <a:prstGeom prst="rect">
            <a:avLst/>
          </a:prstGeom>
          <a:noFill/>
        </p:spPr>
        <p:txBody>
          <a:bodyPr wrap="square" rtlCol="0">
            <a:spAutoFit/>
          </a:bodyPr>
          <a:lstStyle/>
          <a:p>
            <a:pPr algn="ctr"/>
            <a:r>
              <a:rPr lang="nl-NL" sz="3200" b="1" dirty="0">
                <a:solidFill>
                  <a:srgbClr val="002060"/>
                </a:solidFill>
              </a:rPr>
              <a:t>DE ANTWOORDEN WORDEN OPGEHAALD.</a:t>
            </a:r>
          </a:p>
        </p:txBody>
      </p:sp>
      <p:pic>
        <p:nvPicPr>
          <p:cNvPr id="8" name="Afbeelding 7" descr="Pauze.JPG"/>
          <p:cNvPicPr>
            <a:picLocks noChangeAspect="1"/>
          </p:cNvPicPr>
          <p:nvPr/>
        </p:nvPicPr>
        <p:blipFill>
          <a:blip r:embed="rId3" cstate="print"/>
          <a:stretch>
            <a:fillRect/>
          </a:stretch>
        </p:blipFill>
        <p:spPr>
          <a:xfrm>
            <a:off x="1907704" y="2852936"/>
            <a:ext cx="4784424" cy="3600400"/>
          </a:xfrm>
          <a:prstGeom prst="rect">
            <a:avLst/>
          </a:prstGeom>
        </p:spPr>
      </p:pic>
      <p:sp>
        <p:nvSpPr>
          <p:cNvPr id="10" name="Titel 1"/>
          <p:cNvSpPr>
            <a:spLocks noGrp="1"/>
          </p:cNvSpPr>
          <p:nvPr>
            <p:ph type="ctrTitle"/>
          </p:nvPr>
        </p:nvSpPr>
        <p:spPr>
          <a:xfrm>
            <a:off x="3995936" y="404664"/>
            <a:ext cx="3096344" cy="1080120"/>
          </a:xfrm>
          <a:solidFill>
            <a:schemeClr val="accent5">
              <a:lumMod val="20000"/>
              <a:lumOff val="80000"/>
            </a:schemeClr>
          </a:solidFill>
          <a:ln w="57150">
            <a:solidFill>
              <a:srgbClr val="0070C0"/>
            </a:solidFill>
          </a:ln>
        </p:spPr>
        <p:txBody>
          <a:bodyPr>
            <a:noAutofit/>
          </a:bodyPr>
          <a:lstStyle/>
          <a:p>
            <a:r>
              <a:rPr lang="nl-NL" sz="3600" b="1" i="1" dirty="0">
                <a:solidFill>
                  <a:srgbClr val="0070C0"/>
                </a:solidFill>
              </a:rPr>
              <a:t>PUBQUIZ</a:t>
            </a:r>
            <a:br>
              <a:rPr lang="nl-NL" sz="3600" b="1" i="1" dirty="0">
                <a:solidFill>
                  <a:srgbClr val="0070C0"/>
                </a:solidFill>
              </a:rPr>
            </a:br>
            <a:r>
              <a:rPr lang="nl-NL" sz="3600" b="1" i="1" dirty="0">
                <a:solidFill>
                  <a:srgbClr val="0070C0"/>
                </a:solidFill>
              </a:rPr>
              <a:t> 13-09-2022</a:t>
            </a:r>
          </a:p>
        </p:txBody>
      </p:sp>
      <p:pic>
        <p:nvPicPr>
          <p:cNvPr id="11"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404664"/>
            <a:ext cx="3096344" cy="1080120"/>
          </a:xfrm>
          <a:solidFill>
            <a:schemeClr val="accent5">
              <a:lumMod val="20000"/>
              <a:lumOff val="80000"/>
            </a:schemeClr>
          </a:solidFill>
          <a:ln w="57150">
            <a:solidFill>
              <a:srgbClr val="0070C0"/>
            </a:solidFill>
          </a:ln>
        </p:spPr>
        <p:txBody>
          <a:bodyPr>
            <a:noAutofit/>
          </a:bodyPr>
          <a:lstStyle/>
          <a:p>
            <a:r>
              <a:rPr lang="nl-NL" sz="3600" b="1" i="1" dirty="0">
                <a:solidFill>
                  <a:srgbClr val="0070C0"/>
                </a:solidFill>
              </a:rPr>
              <a:t>PUBQUIZ</a:t>
            </a:r>
            <a:br>
              <a:rPr lang="nl-NL" sz="3600" b="1" i="1" dirty="0">
                <a:solidFill>
                  <a:srgbClr val="0070C0"/>
                </a:solidFill>
              </a:rPr>
            </a:br>
            <a:r>
              <a:rPr lang="nl-NL" sz="3600" b="1" i="1" dirty="0">
                <a:solidFill>
                  <a:srgbClr val="0070C0"/>
                </a:solidFill>
              </a:rPr>
              <a:t> 13-09-2022</a:t>
            </a:r>
          </a:p>
        </p:txBody>
      </p:sp>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6" name="Tekstvak 5"/>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1. HOOFDSTEDEN. </a:t>
            </a:r>
            <a:endParaRPr lang="nl-NL" sz="2800" dirty="0"/>
          </a:p>
        </p:txBody>
      </p:sp>
      <p:pic>
        <p:nvPicPr>
          <p:cNvPr id="9"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10" name="Tekstvak 9">
            <a:extLst>
              <a:ext uri="{FF2B5EF4-FFF2-40B4-BE49-F238E27FC236}">
                <a16:creationId xmlns:a16="http://schemas.microsoft.com/office/drawing/2014/main" id="{8054D85D-CF24-C817-7937-DAED5CBAC589}"/>
              </a:ext>
            </a:extLst>
          </p:cNvPr>
          <p:cNvSpPr txBox="1"/>
          <p:nvPr/>
        </p:nvSpPr>
        <p:spPr>
          <a:xfrm>
            <a:off x="341784" y="3068960"/>
            <a:ext cx="3376364" cy="3046988"/>
          </a:xfrm>
          <a:prstGeom prst="rect">
            <a:avLst/>
          </a:prstGeom>
          <a:noFill/>
        </p:spPr>
        <p:txBody>
          <a:bodyPr wrap="square" rtlCol="0">
            <a:spAutoFit/>
          </a:bodyPr>
          <a:lstStyle/>
          <a:p>
            <a:r>
              <a:rPr lang="nl-NL"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Deze ronde gaat over stedenkennis, oude steden. Steden van betekenis. U krijgt foto’s en tekst.</a:t>
            </a:r>
            <a:endParaRPr lang="nl-NL" sz="3200" b="1" dirty="0">
              <a:solidFill>
                <a:srgbClr val="0070C0"/>
              </a:solidFill>
            </a:endParaRPr>
          </a:p>
        </p:txBody>
      </p:sp>
      <p:pic>
        <p:nvPicPr>
          <p:cNvPr id="11" name="Afbeelding 10">
            <a:extLst>
              <a:ext uri="{FF2B5EF4-FFF2-40B4-BE49-F238E27FC236}">
                <a16:creationId xmlns:a16="http://schemas.microsoft.com/office/drawing/2014/main" id="{FBA9A7DF-0142-7831-E470-6FB421E0B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7053" y="2886472"/>
            <a:ext cx="4965163" cy="3702492"/>
          </a:xfrm>
          <a:prstGeom prst="rect">
            <a:avLst/>
          </a:prstGeom>
        </p:spPr>
      </p:pic>
    </p:spTree>
    <p:extLst>
      <p:ext uri="{BB962C8B-B14F-4D97-AF65-F5344CB8AC3E}">
        <p14:creationId xmlns:p14="http://schemas.microsoft.com/office/powerpoint/2010/main" val="63584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pic>
        <p:nvPicPr>
          <p:cNvPr id="6" name="Afbeelding 5" descr="ff wachten.JPG"/>
          <p:cNvPicPr>
            <a:picLocks noChangeAspect="1"/>
          </p:cNvPicPr>
          <p:nvPr/>
        </p:nvPicPr>
        <p:blipFill>
          <a:blip r:embed="rId3" cstate="print"/>
          <a:stretch>
            <a:fillRect/>
          </a:stretch>
        </p:blipFill>
        <p:spPr>
          <a:xfrm>
            <a:off x="1187624" y="2420888"/>
            <a:ext cx="6048672" cy="4111597"/>
          </a:xfrm>
          <a:prstGeom prst="rect">
            <a:avLst/>
          </a:prstGeom>
        </p:spPr>
      </p:pic>
      <p:sp>
        <p:nvSpPr>
          <p:cNvPr id="8"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9"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4"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2. Vraag 1.</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5"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D50189C7-6A6E-E18D-A654-E8EB5123BBAA}"/>
              </a:ext>
            </a:extLst>
          </p:cNvPr>
          <p:cNvSpPr txBox="1"/>
          <p:nvPr/>
        </p:nvSpPr>
        <p:spPr>
          <a:xfrm>
            <a:off x="467544" y="3284984"/>
            <a:ext cx="3672408" cy="2123658"/>
          </a:xfrm>
          <a:prstGeom prst="rect">
            <a:avLst/>
          </a:prstGeom>
          <a:noFill/>
        </p:spPr>
        <p:txBody>
          <a:bodyPr wrap="square" rtlCol="0">
            <a:spAutoFit/>
          </a:bodyPr>
          <a:lstStyle/>
          <a:p>
            <a:r>
              <a:rPr lang="nl-NL" sz="4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Wat is de titel van dit nummer?</a:t>
            </a:r>
            <a:endParaRPr lang="nl-NL" sz="4400" dirty="0">
              <a:solidFill>
                <a:srgbClr val="0070C0"/>
              </a:solidFill>
            </a:endParaRPr>
          </a:p>
        </p:txBody>
      </p:sp>
      <p:pic>
        <p:nvPicPr>
          <p:cNvPr id="4" name="Afbeelding 3">
            <a:extLst>
              <a:ext uri="{FF2B5EF4-FFF2-40B4-BE49-F238E27FC236}">
                <a16:creationId xmlns:a16="http://schemas.microsoft.com/office/drawing/2014/main" id="{87407961-02C9-F39C-F236-4E5EC35F02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5936" y="3068960"/>
            <a:ext cx="4114800" cy="3019425"/>
          </a:xfrm>
          <a:prstGeom prst="rect">
            <a:avLst/>
          </a:prstGeom>
        </p:spPr>
      </p:pic>
      <p:sp>
        <p:nvSpPr>
          <p:cNvPr id="3" name="Tekstvak 2">
            <a:extLst>
              <a:ext uri="{FF2B5EF4-FFF2-40B4-BE49-F238E27FC236}">
                <a16:creationId xmlns:a16="http://schemas.microsoft.com/office/drawing/2014/main" id="{7BEFC0EB-091B-F4B7-C906-20B79639AD1E}"/>
              </a:ext>
            </a:extLst>
          </p:cNvPr>
          <p:cNvSpPr txBox="1"/>
          <p:nvPr/>
        </p:nvSpPr>
        <p:spPr>
          <a:xfrm>
            <a:off x="611560" y="3573016"/>
            <a:ext cx="3024336" cy="1446550"/>
          </a:xfrm>
          <a:prstGeom prst="rect">
            <a:avLst/>
          </a:prstGeom>
          <a:noFill/>
        </p:spPr>
        <p:txBody>
          <a:bodyPr wrap="square" rtlCol="0">
            <a:spAutoFit/>
          </a:bodyPr>
          <a:lstStyle/>
          <a:p>
            <a:r>
              <a:rPr lang="nl-NL" sz="4400" dirty="0">
                <a:solidFill>
                  <a:srgbClr val="0070C0"/>
                </a:solidFill>
              </a:rPr>
              <a:t>Meester </a:t>
            </a:r>
            <a:r>
              <a:rPr lang="nl-NL" sz="4400" dirty="0" err="1">
                <a:solidFill>
                  <a:srgbClr val="0070C0"/>
                </a:solidFill>
              </a:rPr>
              <a:t>Prikkebeen</a:t>
            </a:r>
            <a:endParaRPr lang="nl-NL" sz="4400" dirty="0">
              <a:solidFill>
                <a:srgbClr val="0070C0"/>
              </a:solidFill>
            </a:endParaRPr>
          </a:p>
        </p:txBody>
      </p:sp>
      <p:pic>
        <p:nvPicPr>
          <p:cNvPr id="5" name="Boudewijn de Groot  - Prikkebeen (1968)">
            <a:hlinkClick r:id="" action="ppaction://media"/>
            <a:extLst>
              <a:ext uri="{FF2B5EF4-FFF2-40B4-BE49-F238E27FC236}">
                <a16:creationId xmlns:a16="http://schemas.microsoft.com/office/drawing/2014/main" id="{EE44B7D9-71F3-2AEE-74C3-CACF627579C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56592" y="5478785"/>
            <a:ext cx="609600" cy="609600"/>
          </a:xfrm>
          <a:prstGeom prst="rect">
            <a:avLst/>
          </a:prstGeom>
        </p:spPr>
      </p:pic>
    </p:spTree>
    <p:extLst>
      <p:ext uri="{BB962C8B-B14F-4D97-AF65-F5344CB8AC3E}">
        <p14:creationId xmlns:p14="http://schemas.microsoft.com/office/powerpoint/2010/main" val="37006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664" fill="hold"/>
                                        <p:tgtEl>
                                          <p:spTgt spid="5"/>
                                        </p:tgtEl>
                                      </p:cBhvr>
                                    </p:cmd>
                                  </p:childTnLst>
                                </p:cTn>
                              </p:par>
                            </p:childTnLst>
                          </p:cTn>
                        </p:par>
                        <p:par>
                          <p:cTn id="7" fill="hold">
                            <p:stCondLst>
                              <p:cond delay="17664"/>
                            </p:stCondLst>
                            <p:childTnLst>
                              <p:par>
                                <p:cTn id="8" presetID="2" presetClass="exit" presetSubtype="2" fill="hold" grpId="0" nodeType="afterEffect">
                                  <p:stCondLst>
                                    <p:cond delay="0"/>
                                  </p:stCondLst>
                                  <p:childTnLst>
                                    <p:anim calcmode="lin" valueType="num">
                                      <p:cBhvr additive="base">
                                        <p:cTn id="9" dur="500"/>
                                        <p:tgtEl>
                                          <p:spTgt spid="2"/>
                                        </p:tgtEl>
                                        <p:attrNameLst>
                                          <p:attrName>ppt_x</p:attrName>
                                        </p:attrNameLst>
                                      </p:cBhvr>
                                      <p:tavLst>
                                        <p:tav tm="0">
                                          <p:val>
                                            <p:strVal val="ppt_x"/>
                                          </p:val>
                                        </p:tav>
                                        <p:tav tm="100000">
                                          <p:val>
                                            <p:strVal val="1+ppt_w/2"/>
                                          </p:val>
                                        </p:tav>
                                      </p:tavLst>
                                    </p:anim>
                                    <p:anim calcmode="lin" valueType="num">
                                      <p:cBhvr additive="base">
                                        <p:cTn id="10" dur="500"/>
                                        <p:tgtEl>
                                          <p:spTgt spid="2"/>
                                        </p:tgtEl>
                                        <p:attrNameLst>
                                          <p:attrName>ppt_y</p:attrName>
                                        </p:attrNameLst>
                                      </p:cBhvr>
                                      <p:tavLst>
                                        <p:tav tm="0">
                                          <p:val>
                                            <p:strVal val="ppt_y"/>
                                          </p:val>
                                        </p:tav>
                                        <p:tav tm="100000">
                                          <p:val>
                                            <p:strVal val="ppt_y"/>
                                          </p:val>
                                        </p:tav>
                                      </p:tavLst>
                                    </p:anim>
                                    <p:set>
                                      <p:cBhvr>
                                        <p:cTn id="11" dur="1" fill="hold">
                                          <p:stCondLst>
                                            <p:cond delay="499"/>
                                          </p:stCondLst>
                                        </p:cTn>
                                        <p:tgtEl>
                                          <p:spTgt spid="2"/>
                                        </p:tgtEl>
                                        <p:attrNameLst>
                                          <p:attrName>style.visibility</p:attrName>
                                        </p:attrNameLst>
                                      </p:cBhvr>
                                      <p:to>
                                        <p:strVal val="hidden"/>
                                      </p:to>
                                    </p:set>
                                  </p:childTnLst>
                                </p:cTn>
                              </p:par>
                              <p:par>
                                <p:cTn id="12" presetID="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
                </p:tgtEl>
              </p:cMediaNode>
            </p:audio>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4"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2, vraag 2.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5"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D19B870A-0263-6DA9-CC11-6858540A01BE}"/>
              </a:ext>
            </a:extLst>
          </p:cNvPr>
          <p:cNvSpPr txBox="1"/>
          <p:nvPr/>
        </p:nvSpPr>
        <p:spPr>
          <a:xfrm>
            <a:off x="323528" y="2996952"/>
            <a:ext cx="3888432" cy="3046988"/>
          </a:xfrm>
          <a:prstGeom prst="rect">
            <a:avLst/>
          </a:prstGeom>
          <a:noFill/>
        </p:spPr>
        <p:txBody>
          <a:bodyPr wrap="square" rtlCol="0">
            <a:spAutoFit/>
          </a:bodyPr>
          <a:lstStyle/>
          <a:p>
            <a:r>
              <a:rPr lang="nl-NL"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Hoe luide de volledige artiestennaam van deze zangeres? </a:t>
            </a:r>
            <a:br>
              <a:rPr lang="nl-NL"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Alleen correct geschreven wordt goedgekeurd.</a:t>
            </a:r>
            <a:endParaRPr lang="nl-NL" sz="3200" dirty="0">
              <a:solidFill>
                <a:srgbClr val="0070C0"/>
              </a:solidFill>
            </a:endParaRPr>
          </a:p>
        </p:txBody>
      </p:sp>
      <p:pic>
        <p:nvPicPr>
          <p:cNvPr id="4" name="Afbeelding 3">
            <a:extLst>
              <a:ext uri="{FF2B5EF4-FFF2-40B4-BE49-F238E27FC236}">
                <a16:creationId xmlns:a16="http://schemas.microsoft.com/office/drawing/2014/main" id="{0AC98DFE-2AEF-237D-64B5-553FFEDD07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984" y="2996952"/>
            <a:ext cx="3782919" cy="3186698"/>
          </a:xfrm>
          <a:prstGeom prst="rect">
            <a:avLst/>
          </a:prstGeom>
        </p:spPr>
      </p:pic>
      <p:sp>
        <p:nvSpPr>
          <p:cNvPr id="3" name="Tekstvak 2">
            <a:extLst>
              <a:ext uri="{FF2B5EF4-FFF2-40B4-BE49-F238E27FC236}">
                <a16:creationId xmlns:a16="http://schemas.microsoft.com/office/drawing/2014/main" id="{C1703420-1E90-FFE1-8A84-ADA1A62D89F5}"/>
              </a:ext>
            </a:extLst>
          </p:cNvPr>
          <p:cNvSpPr txBox="1"/>
          <p:nvPr/>
        </p:nvSpPr>
        <p:spPr>
          <a:xfrm>
            <a:off x="431540" y="3719974"/>
            <a:ext cx="3672408" cy="1446550"/>
          </a:xfrm>
          <a:prstGeom prst="rect">
            <a:avLst/>
          </a:prstGeom>
          <a:noFill/>
        </p:spPr>
        <p:txBody>
          <a:bodyPr wrap="square" rtlCol="0">
            <a:spAutoFit/>
          </a:bodyPr>
          <a:lstStyle/>
          <a:p>
            <a:r>
              <a:rPr lang="nl-NL" sz="4400" dirty="0">
                <a:solidFill>
                  <a:srgbClr val="0070C0"/>
                </a:solidFill>
              </a:rPr>
              <a:t>Conny </a:t>
            </a:r>
            <a:r>
              <a:rPr lang="nl-NL" sz="4400" dirty="0" err="1">
                <a:solidFill>
                  <a:srgbClr val="0070C0"/>
                </a:solidFill>
              </a:rPr>
              <a:t>Vandenbos</a:t>
            </a:r>
            <a:endParaRPr lang="nl-NL" sz="4400" dirty="0">
              <a:solidFill>
                <a:srgbClr val="0070C0"/>
              </a:solidFill>
            </a:endParaRPr>
          </a:p>
        </p:txBody>
      </p:sp>
      <p:pic>
        <p:nvPicPr>
          <p:cNvPr id="6" name="Afbeelding 5">
            <a:extLst>
              <a:ext uri="{FF2B5EF4-FFF2-40B4-BE49-F238E27FC236}">
                <a16:creationId xmlns:a16="http://schemas.microsoft.com/office/drawing/2014/main" id="{82295766-ACCE-B62D-6F18-2D828C93FF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7984" y="2800092"/>
            <a:ext cx="3790522" cy="3799612"/>
          </a:xfrm>
          <a:prstGeom prst="rect">
            <a:avLst/>
          </a:prstGeom>
        </p:spPr>
      </p:pic>
      <p:pic>
        <p:nvPicPr>
          <p:cNvPr id="8" name="Conny Vandenbos - Sjakie van de hoek (1975)">
            <a:hlinkClick r:id="" action="ppaction://media"/>
            <a:extLst>
              <a:ext uri="{FF2B5EF4-FFF2-40B4-BE49-F238E27FC236}">
                <a16:creationId xmlns:a16="http://schemas.microsoft.com/office/drawing/2014/main" id="{7252EFB5-CEFB-389A-1CEE-4E93CA60E9C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56592" y="6009154"/>
            <a:ext cx="609600" cy="609600"/>
          </a:xfrm>
          <a:prstGeom prst="rect">
            <a:avLst/>
          </a:prstGeom>
        </p:spPr>
      </p:pic>
    </p:spTree>
    <p:extLst>
      <p:ext uri="{BB962C8B-B14F-4D97-AF65-F5344CB8AC3E}">
        <p14:creationId xmlns:p14="http://schemas.microsoft.com/office/powerpoint/2010/main" val="58960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08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grpId="0"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1+ppt_w/2"/>
                                          </p:val>
                                        </p:tav>
                                      </p:tavLst>
                                    </p:anim>
                                    <p:anim calcmode="lin" valueType="num">
                                      <p:cBhvr additive="base">
                                        <p:cTn id="11" dur="500"/>
                                        <p:tgtEl>
                                          <p:spTgt spid="2"/>
                                        </p:tgtEl>
                                        <p:attrNameLst>
                                          <p:attrName>ppt_y</p:attrName>
                                        </p:attrNameLst>
                                      </p:cBhvr>
                                      <p:tavLst>
                                        <p:tav tm="0">
                                          <p:val>
                                            <p:strVal val="ppt_y"/>
                                          </p:val>
                                        </p:tav>
                                        <p:tav tm="100000">
                                          <p:val>
                                            <p:strVal val="ppt_y"/>
                                          </p:val>
                                        </p:tav>
                                      </p:tavLst>
                                    </p:anim>
                                    <p:set>
                                      <p:cBhvr>
                                        <p:cTn id="12" dur="1" fill="hold">
                                          <p:stCondLst>
                                            <p:cond delay="499"/>
                                          </p:stCondLst>
                                        </p:cTn>
                                        <p:tgtEl>
                                          <p:spTgt spid="2"/>
                                        </p:tgtEl>
                                        <p:attrNameLst>
                                          <p:attrName>style.visibility</p:attrName>
                                        </p:attrNameLst>
                                      </p:cBhvr>
                                      <p:to>
                                        <p:strVal val="hidden"/>
                                      </p:to>
                                    </p:set>
                                  </p:childTnLst>
                                </p:cTn>
                              </p:par>
                              <p:par>
                                <p:cTn id="13" presetID="2" presetClass="exit" presetSubtype="2" fill="hold" nodeType="with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1+ppt_w/2"/>
                                          </p:val>
                                        </p:tav>
                                      </p:tavLst>
                                    </p:anim>
                                    <p:anim calcmode="lin" valueType="num">
                                      <p:cBhvr additive="base">
                                        <p:cTn id="15" dur="500"/>
                                        <p:tgtEl>
                                          <p:spTgt spid="4"/>
                                        </p:tgtEl>
                                        <p:attrNameLst>
                                          <p:attrName>ppt_y</p:attrName>
                                        </p:attrNameLst>
                                      </p:cBhvr>
                                      <p:tavLst>
                                        <p:tav tm="0">
                                          <p:val>
                                            <p:strVal val="ppt_y"/>
                                          </p:val>
                                        </p:tav>
                                        <p:tav tm="100000">
                                          <p:val>
                                            <p:strVal val="ppt_y"/>
                                          </p:val>
                                        </p:tav>
                                      </p:tavLst>
                                    </p:anim>
                                    <p:set>
                                      <p:cBhvr>
                                        <p:cTn id="16" dur="1" fill="hold">
                                          <p:stCondLst>
                                            <p:cond delay="499"/>
                                          </p:stCondLst>
                                        </p:cTn>
                                        <p:tgtEl>
                                          <p:spTgt spid="4"/>
                                        </p:tgtEl>
                                        <p:attrNameLst>
                                          <p:attrName>style.visibility</p:attrName>
                                        </p:attrNameLst>
                                      </p:cBhvr>
                                      <p:to>
                                        <p:strVal val="hidden"/>
                                      </p:to>
                                    </p:set>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8"/>
                </p:tgtEl>
              </p:cMediaNode>
            </p:audio>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4"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2, vraag 3.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5"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430340C2-F79D-0E42-AF1A-2C2B8A57E6FE}"/>
              </a:ext>
            </a:extLst>
          </p:cNvPr>
          <p:cNvSpPr txBox="1"/>
          <p:nvPr/>
        </p:nvSpPr>
        <p:spPr>
          <a:xfrm>
            <a:off x="395536" y="3140968"/>
            <a:ext cx="3312368" cy="3108543"/>
          </a:xfrm>
          <a:prstGeom prst="rect">
            <a:avLst/>
          </a:prstGeom>
          <a:noFill/>
        </p:spPr>
        <p:txBody>
          <a:bodyPr wrap="square" rtlCol="0">
            <a:spAutoFit/>
          </a:bodyPr>
          <a:lstStyle/>
          <a:p>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Het afscheid in 1984 van deze band heeft heel veel , vooral meisjes, tranen laten vloeien. Wat was de naam van de zanger naast Ernst Janz?</a:t>
            </a:r>
            <a:endParaRPr lang="nl-NL" sz="2800" dirty="0">
              <a:solidFill>
                <a:srgbClr val="0070C0"/>
              </a:solidFill>
            </a:endParaRPr>
          </a:p>
        </p:txBody>
      </p:sp>
      <p:pic>
        <p:nvPicPr>
          <p:cNvPr id="4" name="Afbeelding 3">
            <a:extLst>
              <a:ext uri="{FF2B5EF4-FFF2-40B4-BE49-F238E27FC236}">
                <a16:creationId xmlns:a16="http://schemas.microsoft.com/office/drawing/2014/main" id="{FA816D80-7B3C-F47E-A956-17429DE55F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2845722"/>
            <a:ext cx="4981575" cy="3590925"/>
          </a:xfrm>
          <a:prstGeom prst="rect">
            <a:avLst/>
          </a:prstGeom>
        </p:spPr>
      </p:pic>
      <p:sp>
        <p:nvSpPr>
          <p:cNvPr id="3" name="Tekstvak 2">
            <a:extLst>
              <a:ext uri="{FF2B5EF4-FFF2-40B4-BE49-F238E27FC236}">
                <a16:creationId xmlns:a16="http://schemas.microsoft.com/office/drawing/2014/main" id="{AA27BDDC-8A94-2E54-9766-EE215970E360}"/>
              </a:ext>
            </a:extLst>
          </p:cNvPr>
          <p:cNvSpPr txBox="1"/>
          <p:nvPr/>
        </p:nvSpPr>
        <p:spPr>
          <a:xfrm>
            <a:off x="467544" y="3501008"/>
            <a:ext cx="3024336" cy="1446550"/>
          </a:xfrm>
          <a:prstGeom prst="rect">
            <a:avLst/>
          </a:prstGeom>
          <a:noFill/>
        </p:spPr>
        <p:txBody>
          <a:bodyPr wrap="square" rtlCol="0">
            <a:spAutoFit/>
          </a:bodyPr>
          <a:lstStyle/>
          <a:p>
            <a:r>
              <a:rPr lang="nl-NL" sz="4400" dirty="0">
                <a:solidFill>
                  <a:srgbClr val="0070C0"/>
                </a:solidFill>
              </a:rPr>
              <a:t>Hennie Vrienten</a:t>
            </a:r>
          </a:p>
        </p:txBody>
      </p:sp>
      <p:pic>
        <p:nvPicPr>
          <p:cNvPr id="6" name="Afbeelding 5">
            <a:extLst>
              <a:ext uri="{FF2B5EF4-FFF2-40B4-BE49-F238E27FC236}">
                <a16:creationId xmlns:a16="http://schemas.microsoft.com/office/drawing/2014/main" id="{E6AA78E8-D963-12D4-B82B-BA8C713D45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9952" y="2893606"/>
            <a:ext cx="3620111" cy="3672408"/>
          </a:xfrm>
          <a:prstGeom prst="rect">
            <a:avLst/>
          </a:prstGeom>
        </p:spPr>
      </p:pic>
      <p:pic>
        <p:nvPicPr>
          <p:cNvPr id="8" name="Doe Maar - 1 nacht alleen (1983)">
            <a:hlinkClick r:id="" action="ppaction://media"/>
            <a:extLst>
              <a:ext uri="{FF2B5EF4-FFF2-40B4-BE49-F238E27FC236}">
                <a16:creationId xmlns:a16="http://schemas.microsoft.com/office/drawing/2014/main" id="{C77BAB34-8B95-40E5-9F63-7C05CD9D1D2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09600" y="5884197"/>
            <a:ext cx="609600" cy="609600"/>
          </a:xfrm>
          <a:prstGeom prst="rect">
            <a:avLst/>
          </a:prstGeom>
        </p:spPr>
      </p:pic>
    </p:spTree>
    <p:extLst>
      <p:ext uri="{BB962C8B-B14F-4D97-AF65-F5344CB8AC3E}">
        <p14:creationId xmlns:p14="http://schemas.microsoft.com/office/powerpoint/2010/main" val="59124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274"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grpId="0"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1+ppt_w/2"/>
                                          </p:val>
                                        </p:tav>
                                      </p:tavLst>
                                    </p:anim>
                                    <p:anim calcmode="lin" valueType="num">
                                      <p:cBhvr additive="base">
                                        <p:cTn id="11" dur="500"/>
                                        <p:tgtEl>
                                          <p:spTgt spid="2"/>
                                        </p:tgtEl>
                                        <p:attrNameLst>
                                          <p:attrName>ppt_y</p:attrName>
                                        </p:attrNameLst>
                                      </p:cBhvr>
                                      <p:tavLst>
                                        <p:tav tm="0">
                                          <p:val>
                                            <p:strVal val="ppt_y"/>
                                          </p:val>
                                        </p:tav>
                                        <p:tav tm="100000">
                                          <p:val>
                                            <p:strVal val="ppt_y"/>
                                          </p:val>
                                        </p:tav>
                                      </p:tavLst>
                                    </p:anim>
                                    <p:set>
                                      <p:cBhvr>
                                        <p:cTn id="12" dur="1" fill="hold">
                                          <p:stCondLst>
                                            <p:cond delay="499"/>
                                          </p:stCondLst>
                                        </p:cTn>
                                        <p:tgtEl>
                                          <p:spTgt spid="2"/>
                                        </p:tgtEl>
                                        <p:attrNameLst>
                                          <p:attrName>style.visibility</p:attrName>
                                        </p:attrNameLst>
                                      </p:cBhvr>
                                      <p:to>
                                        <p:strVal val="hidden"/>
                                      </p:to>
                                    </p:set>
                                  </p:childTnLst>
                                </p:cTn>
                              </p:par>
                              <p:par>
                                <p:cTn id="13" presetID="2" presetClass="exit" presetSubtype="2" fill="hold" nodeType="with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1+ppt_w/2"/>
                                          </p:val>
                                        </p:tav>
                                      </p:tavLst>
                                    </p:anim>
                                    <p:anim calcmode="lin" valueType="num">
                                      <p:cBhvr additive="base">
                                        <p:cTn id="15" dur="500"/>
                                        <p:tgtEl>
                                          <p:spTgt spid="4"/>
                                        </p:tgtEl>
                                        <p:attrNameLst>
                                          <p:attrName>ppt_y</p:attrName>
                                        </p:attrNameLst>
                                      </p:cBhvr>
                                      <p:tavLst>
                                        <p:tav tm="0">
                                          <p:val>
                                            <p:strVal val="ppt_y"/>
                                          </p:val>
                                        </p:tav>
                                        <p:tav tm="100000">
                                          <p:val>
                                            <p:strVal val="ppt_y"/>
                                          </p:val>
                                        </p:tav>
                                      </p:tavLst>
                                    </p:anim>
                                    <p:set>
                                      <p:cBhvr>
                                        <p:cTn id="16" dur="1" fill="hold">
                                          <p:stCondLst>
                                            <p:cond delay="499"/>
                                          </p:stCondLst>
                                        </p:cTn>
                                        <p:tgtEl>
                                          <p:spTgt spid="4"/>
                                        </p:tgtEl>
                                        <p:attrNameLst>
                                          <p:attrName>style.visibility</p:attrName>
                                        </p:attrNameLst>
                                      </p:cBhvr>
                                      <p:to>
                                        <p:strVal val="hidden"/>
                                      </p:to>
                                    </p:set>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8"/>
                </p:tgtEl>
              </p:cMediaNode>
            </p:audio>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4"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2, vraag 4.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5"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CD46DFE3-8F9A-6E5C-51BE-8D116740F8B0}"/>
              </a:ext>
            </a:extLst>
          </p:cNvPr>
          <p:cNvSpPr txBox="1"/>
          <p:nvPr/>
        </p:nvSpPr>
        <p:spPr>
          <a:xfrm>
            <a:off x="539552" y="2905780"/>
            <a:ext cx="7776864" cy="523220"/>
          </a:xfrm>
          <a:prstGeom prst="rect">
            <a:avLst/>
          </a:prstGeom>
          <a:noFill/>
        </p:spPr>
        <p:txBody>
          <a:bodyPr wrap="square" rtlCol="0">
            <a:spAutoFit/>
          </a:bodyPr>
          <a:lstStyle/>
          <a:p>
            <a:pPr algn="ctr"/>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Wie was de zanger van deze grote hit?</a:t>
            </a:r>
            <a:endParaRPr lang="nl-NL" sz="2800" dirty="0">
              <a:solidFill>
                <a:srgbClr val="0070C0"/>
              </a:solidFill>
            </a:endParaRPr>
          </a:p>
        </p:txBody>
      </p:sp>
      <p:pic>
        <p:nvPicPr>
          <p:cNvPr id="4" name="Afbeelding 3">
            <a:extLst>
              <a:ext uri="{FF2B5EF4-FFF2-40B4-BE49-F238E27FC236}">
                <a16:creationId xmlns:a16="http://schemas.microsoft.com/office/drawing/2014/main" id="{EF523FE5-FE19-4105-D58D-C1B73B73B3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6734" y="3557736"/>
            <a:ext cx="4762500" cy="2895600"/>
          </a:xfrm>
          <a:prstGeom prst="rect">
            <a:avLst/>
          </a:prstGeom>
        </p:spPr>
      </p:pic>
      <p:sp>
        <p:nvSpPr>
          <p:cNvPr id="3" name="Tekstvak 2">
            <a:extLst>
              <a:ext uri="{FF2B5EF4-FFF2-40B4-BE49-F238E27FC236}">
                <a16:creationId xmlns:a16="http://schemas.microsoft.com/office/drawing/2014/main" id="{0C08D0F1-CCBD-EA5E-F6F3-6619248D18BA}"/>
              </a:ext>
            </a:extLst>
          </p:cNvPr>
          <p:cNvSpPr txBox="1"/>
          <p:nvPr/>
        </p:nvSpPr>
        <p:spPr>
          <a:xfrm>
            <a:off x="538833" y="3896930"/>
            <a:ext cx="3312790" cy="769441"/>
          </a:xfrm>
          <a:prstGeom prst="rect">
            <a:avLst/>
          </a:prstGeom>
          <a:noFill/>
        </p:spPr>
        <p:txBody>
          <a:bodyPr wrap="square" rtlCol="0">
            <a:spAutoFit/>
          </a:bodyPr>
          <a:lstStyle/>
          <a:p>
            <a:r>
              <a:rPr lang="nl-NL" sz="4400" dirty="0">
                <a:solidFill>
                  <a:srgbClr val="0070C0"/>
                </a:solidFill>
              </a:rPr>
              <a:t>Johnny Lyon</a:t>
            </a:r>
          </a:p>
        </p:txBody>
      </p:sp>
      <p:pic>
        <p:nvPicPr>
          <p:cNvPr id="6" name="Afbeelding 5">
            <a:extLst>
              <a:ext uri="{FF2B5EF4-FFF2-40B4-BE49-F238E27FC236}">
                <a16:creationId xmlns:a16="http://schemas.microsoft.com/office/drawing/2014/main" id="{490A379A-E261-55C6-8EB6-DC84D6412C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3968" y="2944714"/>
            <a:ext cx="3569583" cy="3508622"/>
          </a:xfrm>
          <a:prstGeom prst="rect">
            <a:avLst/>
          </a:prstGeom>
        </p:spPr>
      </p:pic>
      <p:pic>
        <p:nvPicPr>
          <p:cNvPr id="8" name="Johnny Lion Sophietje-[AudioTrimmer.com]">
            <a:hlinkClick r:id="" action="ppaction://media"/>
            <a:extLst>
              <a:ext uri="{FF2B5EF4-FFF2-40B4-BE49-F238E27FC236}">
                <a16:creationId xmlns:a16="http://schemas.microsoft.com/office/drawing/2014/main" id="{CCD6A7A0-9138-1224-6FB0-E75A3E07922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09600" y="5949280"/>
            <a:ext cx="609600" cy="609600"/>
          </a:xfrm>
          <a:prstGeom prst="rect">
            <a:avLst/>
          </a:prstGeom>
        </p:spPr>
      </p:pic>
    </p:spTree>
    <p:extLst>
      <p:ext uri="{BB962C8B-B14F-4D97-AF65-F5344CB8AC3E}">
        <p14:creationId xmlns:p14="http://schemas.microsoft.com/office/powerpoint/2010/main" val="101735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52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grpId="0"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1+ppt_w/2"/>
                                          </p:val>
                                        </p:tav>
                                      </p:tavLst>
                                    </p:anim>
                                    <p:anim calcmode="lin" valueType="num">
                                      <p:cBhvr additive="base">
                                        <p:cTn id="11" dur="500"/>
                                        <p:tgtEl>
                                          <p:spTgt spid="2"/>
                                        </p:tgtEl>
                                        <p:attrNameLst>
                                          <p:attrName>ppt_y</p:attrName>
                                        </p:attrNameLst>
                                      </p:cBhvr>
                                      <p:tavLst>
                                        <p:tav tm="0">
                                          <p:val>
                                            <p:strVal val="ppt_y"/>
                                          </p:val>
                                        </p:tav>
                                        <p:tav tm="100000">
                                          <p:val>
                                            <p:strVal val="ppt_y"/>
                                          </p:val>
                                        </p:tav>
                                      </p:tavLst>
                                    </p:anim>
                                    <p:set>
                                      <p:cBhvr>
                                        <p:cTn id="12" dur="1" fill="hold">
                                          <p:stCondLst>
                                            <p:cond delay="499"/>
                                          </p:stCondLst>
                                        </p:cTn>
                                        <p:tgtEl>
                                          <p:spTgt spid="2"/>
                                        </p:tgtEl>
                                        <p:attrNameLst>
                                          <p:attrName>style.visibility</p:attrName>
                                        </p:attrNameLst>
                                      </p:cBhvr>
                                      <p:to>
                                        <p:strVal val="hidden"/>
                                      </p:to>
                                    </p:set>
                                  </p:childTnLst>
                                </p:cTn>
                              </p:par>
                              <p:par>
                                <p:cTn id="13" presetID="2" presetClass="exit" presetSubtype="2" fill="hold" nodeType="with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1+ppt_w/2"/>
                                          </p:val>
                                        </p:tav>
                                      </p:tavLst>
                                    </p:anim>
                                    <p:anim calcmode="lin" valueType="num">
                                      <p:cBhvr additive="base">
                                        <p:cTn id="15" dur="500"/>
                                        <p:tgtEl>
                                          <p:spTgt spid="4"/>
                                        </p:tgtEl>
                                        <p:attrNameLst>
                                          <p:attrName>ppt_y</p:attrName>
                                        </p:attrNameLst>
                                      </p:cBhvr>
                                      <p:tavLst>
                                        <p:tav tm="0">
                                          <p:val>
                                            <p:strVal val="ppt_y"/>
                                          </p:val>
                                        </p:tav>
                                        <p:tav tm="100000">
                                          <p:val>
                                            <p:strVal val="ppt_y"/>
                                          </p:val>
                                        </p:tav>
                                      </p:tavLst>
                                    </p:anim>
                                    <p:set>
                                      <p:cBhvr>
                                        <p:cTn id="16" dur="1" fill="hold">
                                          <p:stCondLst>
                                            <p:cond delay="499"/>
                                          </p:stCondLst>
                                        </p:cTn>
                                        <p:tgtEl>
                                          <p:spTgt spid="4"/>
                                        </p:tgtEl>
                                        <p:attrNameLst>
                                          <p:attrName>style.visibility</p:attrName>
                                        </p:attrNameLst>
                                      </p:cBhvr>
                                      <p:to>
                                        <p:strVal val="hidden"/>
                                      </p:to>
                                    </p:set>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8"/>
                </p:tgtEl>
              </p:cMediaNode>
            </p:audio>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95936" y="404664"/>
            <a:ext cx="3096344" cy="1080120"/>
          </a:xfrm>
          <a:solidFill>
            <a:schemeClr val="accent5">
              <a:lumMod val="20000"/>
              <a:lumOff val="80000"/>
            </a:schemeClr>
          </a:solidFill>
          <a:ln w="57150">
            <a:solidFill>
              <a:srgbClr val="0070C0"/>
            </a:solidFill>
          </a:ln>
        </p:spPr>
        <p:txBody>
          <a:bodyPr>
            <a:noAutofit/>
          </a:bodyPr>
          <a:lstStyle/>
          <a:p>
            <a:r>
              <a:rPr lang="nl-NL" sz="3600" b="1" i="1" dirty="0">
                <a:solidFill>
                  <a:srgbClr val="0070C0"/>
                </a:solidFill>
              </a:rPr>
              <a:t>PUBQUIZ</a:t>
            </a:r>
            <a:br>
              <a:rPr lang="nl-NL" sz="3600" b="1" i="1" dirty="0">
                <a:solidFill>
                  <a:srgbClr val="0070C0"/>
                </a:solidFill>
              </a:rPr>
            </a:br>
            <a:r>
              <a:rPr lang="nl-NL" sz="3600" b="1" i="1" dirty="0">
                <a:solidFill>
                  <a:srgbClr val="0070C0"/>
                </a:solidFill>
              </a:rPr>
              <a:t> 13-09-2022</a:t>
            </a:r>
          </a:p>
        </p:txBody>
      </p:sp>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5" name="Tekstvak 4"/>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3. GESCHIEDENIS. </a:t>
            </a:r>
            <a:endParaRPr lang="nl-NL" sz="2800" dirty="0"/>
          </a:p>
        </p:txBody>
      </p:sp>
      <p:pic>
        <p:nvPicPr>
          <p:cNvPr id="6" name="Afbeelding 5" descr="Seniorenronde.JPG"/>
          <p:cNvPicPr>
            <a:picLocks noChangeAspect="1"/>
          </p:cNvPicPr>
          <p:nvPr/>
        </p:nvPicPr>
        <p:blipFill>
          <a:blip r:embed="rId4" cstate="print"/>
          <a:stretch>
            <a:fillRect/>
          </a:stretch>
        </p:blipFill>
        <p:spPr>
          <a:xfrm>
            <a:off x="1403648" y="2780928"/>
            <a:ext cx="6192688" cy="3759473"/>
          </a:xfrm>
          <a:prstGeom prst="rect">
            <a:avLst/>
          </a:prstGeom>
        </p:spPr>
      </p:pic>
    </p:spTree>
  </p:cSld>
  <p:clrMapOvr>
    <a:masterClrMapping/>
  </p:clrMapOvr>
  <p:transition>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3. Vraag 1.</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A24E3F9A-5E01-CD23-43C7-E27147536FEC}"/>
              </a:ext>
            </a:extLst>
          </p:cNvPr>
          <p:cNvSpPr txBox="1"/>
          <p:nvPr/>
        </p:nvSpPr>
        <p:spPr>
          <a:xfrm>
            <a:off x="395536" y="2867819"/>
            <a:ext cx="3888432" cy="3785652"/>
          </a:xfrm>
          <a:prstGeom prst="rect">
            <a:avLst/>
          </a:prstGeom>
          <a:noFill/>
        </p:spPr>
        <p:txBody>
          <a:bodyPr wrap="square" rtlCol="0">
            <a:spAutoFit/>
          </a:bodyPr>
          <a:lstStyle/>
          <a:p>
            <a:r>
              <a:rPr lang="nl-NL" sz="40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In welke eeuw viel grotendeels voor de Noordelijke Nederlanden de Gouden Eeuw?</a:t>
            </a:r>
            <a:endParaRPr lang="nl-NL" sz="4000" b="1" i="1" dirty="0">
              <a:solidFill>
                <a:srgbClr val="00B050"/>
              </a:solidFill>
            </a:endParaRPr>
          </a:p>
        </p:txBody>
      </p:sp>
      <p:pic>
        <p:nvPicPr>
          <p:cNvPr id="4" name="Afbeelding 3">
            <a:extLst>
              <a:ext uri="{FF2B5EF4-FFF2-40B4-BE49-F238E27FC236}">
                <a16:creationId xmlns:a16="http://schemas.microsoft.com/office/drawing/2014/main" id="{8C91E408-C74B-EA9C-84A2-A0FE08FCD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115" y="3054504"/>
            <a:ext cx="4312250" cy="3423959"/>
          </a:xfrm>
          <a:prstGeom prst="rect">
            <a:avLst/>
          </a:prstGeom>
        </p:spPr>
      </p:pic>
    </p:spTree>
    <p:extLst>
      <p:ext uri="{BB962C8B-B14F-4D97-AF65-F5344CB8AC3E}">
        <p14:creationId xmlns:p14="http://schemas.microsoft.com/office/powerpoint/2010/main" val="3724888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3, vraag 2.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5546EA81-CD5E-14B3-EFE6-CCC56D2EB091}"/>
              </a:ext>
            </a:extLst>
          </p:cNvPr>
          <p:cNvSpPr txBox="1"/>
          <p:nvPr/>
        </p:nvSpPr>
        <p:spPr>
          <a:xfrm>
            <a:off x="467544" y="2852936"/>
            <a:ext cx="4752528" cy="3416320"/>
          </a:xfrm>
          <a:prstGeom prst="rect">
            <a:avLst/>
          </a:prstGeom>
          <a:noFill/>
        </p:spPr>
        <p:txBody>
          <a:bodyPr wrap="square" rtlCol="0">
            <a:spAutoFit/>
          </a:bodyPr>
          <a:lstStyle/>
          <a:p>
            <a:r>
              <a:rPr lang="nl-NL"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Op 11 oktober 1980 werd het CDA opgericht, dat was een fusie tussen de ARP, KVP en </a:t>
            </a:r>
            <a:r>
              <a:rPr lang="nl-NL" sz="36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welke derde partij? </a:t>
            </a:r>
            <a:br>
              <a:rPr lang="nl-NL"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 afkorting volstaat.</a:t>
            </a:r>
            <a:endParaRPr lang="nl-NL" sz="3600" dirty="0">
              <a:solidFill>
                <a:srgbClr val="0070C0"/>
              </a:solidFill>
            </a:endParaRPr>
          </a:p>
        </p:txBody>
      </p:sp>
      <p:pic>
        <p:nvPicPr>
          <p:cNvPr id="4" name="Afbeelding 3">
            <a:extLst>
              <a:ext uri="{FF2B5EF4-FFF2-40B4-BE49-F238E27FC236}">
                <a16:creationId xmlns:a16="http://schemas.microsoft.com/office/drawing/2014/main" id="{0199A15C-91DE-2A7B-4556-915DAE0C2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212976"/>
            <a:ext cx="3107714" cy="2952328"/>
          </a:xfrm>
          <a:prstGeom prst="rect">
            <a:avLst/>
          </a:prstGeom>
        </p:spPr>
      </p:pic>
    </p:spTree>
    <p:extLst>
      <p:ext uri="{BB962C8B-B14F-4D97-AF65-F5344CB8AC3E}">
        <p14:creationId xmlns:p14="http://schemas.microsoft.com/office/powerpoint/2010/main" val="1689918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3, vraag 3.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39E368CB-B89B-6E01-7E5D-13D34902D37D}"/>
              </a:ext>
            </a:extLst>
          </p:cNvPr>
          <p:cNvSpPr txBox="1"/>
          <p:nvPr/>
        </p:nvSpPr>
        <p:spPr>
          <a:xfrm>
            <a:off x="395536" y="3140968"/>
            <a:ext cx="4536504" cy="3046988"/>
          </a:xfrm>
          <a:prstGeom prst="rect">
            <a:avLst/>
          </a:prstGeom>
          <a:noFill/>
        </p:spPr>
        <p:txBody>
          <a:bodyPr wrap="square" rtlCol="0">
            <a:spAutoFit/>
          </a:bodyPr>
          <a:lstStyle/>
          <a:p>
            <a:r>
              <a:rPr lang="nl-NL"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Keizer Napoleon de eerste stelde de eerste Koning van Holland aan. </a:t>
            </a:r>
            <a:br>
              <a:rPr lang="nl-NL"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32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Wat was de naam van deze Koning, tevens een familielid van de keizer ?</a:t>
            </a:r>
            <a:endParaRPr lang="nl-NL" sz="3200" b="1" i="1" dirty="0">
              <a:solidFill>
                <a:srgbClr val="00B050"/>
              </a:solidFill>
            </a:endParaRPr>
          </a:p>
        </p:txBody>
      </p:sp>
      <p:pic>
        <p:nvPicPr>
          <p:cNvPr id="4" name="Afbeelding 3">
            <a:extLst>
              <a:ext uri="{FF2B5EF4-FFF2-40B4-BE49-F238E27FC236}">
                <a16:creationId xmlns:a16="http://schemas.microsoft.com/office/drawing/2014/main" id="{C9C4FE6E-27C2-1EE0-81A4-4AF2E7573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6546" y="2886472"/>
            <a:ext cx="2634612" cy="3688457"/>
          </a:xfrm>
          <a:prstGeom prst="rect">
            <a:avLst/>
          </a:prstGeom>
        </p:spPr>
      </p:pic>
    </p:spTree>
    <p:extLst>
      <p:ext uri="{BB962C8B-B14F-4D97-AF65-F5344CB8AC3E}">
        <p14:creationId xmlns:p14="http://schemas.microsoft.com/office/powerpoint/2010/main" val="2588559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3, vraag 4.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85468041-A037-6E7D-171A-A9C08CF457B5}"/>
              </a:ext>
            </a:extLst>
          </p:cNvPr>
          <p:cNvSpPr txBox="1"/>
          <p:nvPr/>
        </p:nvSpPr>
        <p:spPr>
          <a:xfrm>
            <a:off x="323528" y="2924944"/>
            <a:ext cx="5422291" cy="3231654"/>
          </a:xfrm>
          <a:prstGeom prst="rect">
            <a:avLst/>
          </a:prstGeom>
          <a:noFill/>
        </p:spPr>
        <p:txBody>
          <a:bodyPr wrap="square" rtlCol="0">
            <a:spAutoFit/>
          </a:bodyPr>
          <a:lstStyle/>
          <a:p>
            <a:r>
              <a:rPr lang="nl-NL" sz="34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In welk jaar scheidde de Zuidelijke Nederlanden (België zelfstandig) zich af van het Verenigd Koninkrijk der Nederlanden?</a:t>
            </a:r>
            <a:r>
              <a:rPr lang="nl-NL" sz="3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br>
              <a:rPr lang="nl-NL" sz="3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3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 mag er 10 jaar naast zitten.</a:t>
            </a:r>
            <a:endParaRPr lang="nl-NL" sz="3400" dirty="0">
              <a:solidFill>
                <a:srgbClr val="0070C0"/>
              </a:solidFill>
            </a:endParaRPr>
          </a:p>
        </p:txBody>
      </p:sp>
      <p:pic>
        <p:nvPicPr>
          <p:cNvPr id="4" name="Afbeelding 3">
            <a:extLst>
              <a:ext uri="{FF2B5EF4-FFF2-40B4-BE49-F238E27FC236}">
                <a16:creationId xmlns:a16="http://schemas.microsoft.com/office/drawing/2014/main" id="{FC1B32A0-474D-419F-9399-63525728A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819" y="2800092"/>
            <a:ext cx="2692921" cy="3802602"/>
          </a:xfrm>
          <a:prstGeom prst="rect">
            <a:avLst/>
          </a:prstGeom>
        </p:spPr>
      </p:pic>
    </p:spTree>
    <p:extLst>
      <p:ext uri="{BB962C8B-B14F-4D97-AF65-F5344CB8AC3E}">
        <p14:creationId xmlns:p14="http://schemas.microsoft.com/office/powerpoint/2010/main" val="181859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89845"/>
            <a:ext cx="8784976" cy="523220"/>
          </a:xfrm>
          <a:prstGeom prst="rect">
            <a:avLst/>
          </a:prstGeom>
          <a:noFill/>
        </p:spPr>
        <p:txBody>
          <a:bodyPr wrap="square" rtlCol="0">
            <a:spAutoFit/>
          </a:bodyPr>
          <a:lstStyle/>
          <a:p>
            <a:pPr algn="ctr"/>
            <a:r>
              <a:rPr lang="nl-NL" sz="2800" b="1" dirty="0">
                <a:solidFill>
                  <a:srgbClr val="0070C0"/>
                </a:solidFill>
              </a:rPr>
              <a:t>RONDE 1. Vraag 1.</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6" name="Tekstvak 5">
            <a:extLst>
              <a:ext uri="{FF2B5EF4-FFF2-40B4-BE49-F238E27FC236}">
                <a16:creationId xmlns:a16="http://schemas.microsoft.com/office/drawing/2014/main" id="{84C0CD54-31E1-EB06-8D4F-C8D34889F63B}"/>
              </a:ext>
            </a:extLst>
          </p:cNvPr>
          <p:cNvSpPr txBox="1"/>
          <p:nvPr/>
        </p:nvSpPr>
        <p:spPr>
          <a:xfrm>
            <a:off x="323528" y="3068960"/>
            <a:ext cx="3960440" cy="3539430"/>
          </a:xfrm>
          <a:prstGeom prst="rect">
            <a:avLst/>
          </a:prstGeom>
          <a:noFill/>
        </p:spPr>
        <p:txBody>
          <a:bodyPr wrap="square" rtlCol="0">
            <a:spAutoFit/>
          </a:bodyPr>
          <a:lstStyle/>
          <a:p>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Dit is de skyline van een stad met op een klein eilandje een groen standbeeld dat vanuit </a:t>
            </a:r>
            <a:b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een ander werelddeel geschonken is. </a:t>
            </a:r>
            <a:b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2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Bij welke stad behoort </a:t>
            </a:r>
            <a:br>
              <a:rPr lang="nl-NL" sz="2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r>
              <a:rPr lang="nl-NL" sz="2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dit beeld?</a:t>
            </a:r>
            <a:endParaRPr lang="nl-NL" sz="2800" b="1" i="1" dirty="0">
              <a:solidFill>
                <a:srgbClr val="00B050"/>
              </a:solidFill>
            </a:endParaRPr>
          </a:p>
        </p:txBody>
      </p:sp>
      <p:pic>
        <p:nvPicPr>
          <p:cNvPr id="8" name="Afbeelding 7">
            <a:extLst>
              <a:ext uri="{FF2B5EF4-FFF2-40B4-BE49-F238E27FC236}">
                <a16:creationId xmlns:a16="http://schemas.microsoft.com/office/drawing/2014/main" id="{9B07684C-B620-3ACD-E429-F71B8E8434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3284984"/>
            <a:ext cx="4563438" cy="3024336"/>
          </a:xfrm>
          <a:prstGeom prst="rect">
            <a:avLst/>
          </a:prstGeom>
        </p:spPr>
      </p:pic>
    </p:spTree>
    <p:extLst>
      <p:ext uri="{BB962C8B-B14F-4D97-AF65-F5344CB8AC3E}">
        <p14:creationId xmlns:p14="http://schemas.microsoft.com/office/powerpoint/2010/main" val="2301665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6" name="Tekstvak 5"/>
          <p:cNvSpPr txBox="1"/>
          <p:nvPr/>
        </p:nvSpPr>
        <p:spPr>
          <a:xfrm>
            <a:off x="179512" y="2276872"/>
            <a:ext cx="8784976" cy="584775"/>
          </a:xfrm>
          <a:prstGeom prst="rect">
            <a:avLst/>
          </a:prstGeom>
          <a:noFill/>
        </p:spPr>
        <p:txBody>
          <a:bodyPr wrap="square" rtlCol="0">
            <a:spAutoFit/>
          </a:bodyPr>
          <a:lstStyle/>
          <a:p>
            <a:pPr algn="ctr"/>
            <a:r>
              <a:rPr lang="nl-NL" sz="3200" b="1" dirty="0">
                <a:solidFill>
                  <a:srgbClr val="002060"/>
                </a:solidFill>
              </a:rPr>
              <a:t>DE ANTWOORDEN WORDEN OPGEHAALD.</a:t>
            </a:r>
          </a:p>
        </p:txBody>
      </p:sp>
      <p:pic>
        <p:nvPicPr>
          <p:cNvPr id="8" name="Afbeelding 7" descr="Pauze.JPG"/>
          <p:cNvPicPr>
            <a:picLocks noChangeAspect="1"/>
          </p:cNvPicPr>
          <p:nvPr/>
        </p:nvPicPr>
        <p:blipFill>
          <a:blip r:embed="rId3" cstate="print"/>
          <a:stretch>
            <a:fillRect/>
          </a:stretch>
        </p:blipFill>
        <p:spPr>
          <a:xfrm>
            <a:off x="1907704" y="2852936"/>
            <a:ext cx="4784424" cy="3600400"/>
          </a:xfrm>
          <a:prstGeom prst="rect">
            <a:avLst/>
          </a:prstGeom>
        </p:spPr>
      </p:pic>
      <p:sp>
        <p:nvSpPr>
          <p:cNvPr id="10" name="Titel 1"/>
          <p:cNvSpPr>
            <a:spLocks noGrp="1"/>
          </p:cNvSpPr>
          <p:nvPr>
            <p:ph type="ctrTitle"/>
          </p:nvPr>
        </p:nvSpPr>
        <p:spPr>
          <a:xfrm>
            <a:off x="3995936" y="404664"/>
            <a:ext cx="3096344" cy="1080120"/>
          </a:xfrm>
          <a:solidFill>
            <a:schemeClr val="accent5">
              <a:lumMod val="20000"/>
              <a:lumOff val="80000"/>
            </a:schemeClr>
          </a:solidFill>
          <a:ln w="57150">
            <a:solidFill>
              <a:srgbClr val="0070C0"/>
            </a:solidFill>
          </a:ln>
        </p:spPr>
        <p:txBody>
          <a:bodyPr>
            <a:noAutofit/>
          </a:bodyPr>
          <a:lstStyle/>
          <a:p>
            <a:r>
              <a:rPr lang="nl-NL" sz="3600" b="1" i="1" dirty="0">
                <a:solidFill>
                  <a:srgbClr val="0070C0"/>
                </a:solidFill>
              </a:rPr>
              <a:t>PUBQUIZ</a:t>
            </a:r>
            <a:br>
              <a:rPr lang="nl-NL" sz="3600" b="1" i="1" dirty="0">
                <a:solidFill>
                  <a:srgbClr val="0070C0"/>
                </a:solidFill>
              </a:rPr>
            </a:br>
            <a:r>
              <a:rPr lang="nl-NL" sz="3600" b="1" i="1" dirty="0">
                <a:solidFill>
                  <a:srgbClr val="0070C0"/>
                </a:solidFill>
              </a:rPr>
              <a:t> 13-09-2022</a:t>
            </a:r>
          </a:p>
        </p:txBody>
      </p:sp>
      <p:pic>
        <p:nvPicPr>
          <p:cNvPr id="11"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pic>
        <p:nvPicPr>
          <p:cNvPr id="6" name="Afbeelding 5" descr="ff wachten.JPG"/>
          <p:cNvPicPr>
            <a:picLocks noChangeAspect="1"/>
          </p:cNvPicPr>
          <p:nvPr/>
        </p:nvPicPr>
        <p:blipFill>
          <a:blip r:embed="rId3" cstate="print"/>
          <a:stretch>
            <a:fillRect/>
          </a:stretch>
        </p:blipFill>
        <p:spPr>
          <a:xfrm>
            <a:off x="1187624" y="2420888"/>
            <a:ext cx="6048672" cy="4111597"/>
          </a:xfrm>
          <a:prstGeom prst="rect">
            <a:avLst/>
          </a:prstGeom>
        </p:spPr>
      </p:pic>
      <p:sp>
        <p:nvSpPr>
          <p:cNvPr id="8"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9"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3. Vraag 1.</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A24E3F9A-5E01-CD23-43C7-E27147536FEC}"/>
              </a:ext>
            </a:extLst>
          </p:cNvPr>
          <p:cNvSpPr txBox="1"/>
          <p:nvPr/>
        </p:nvSpPr>
        <p:spPr>
          <a:xfrm>
            <a:off x="395536" y="2867819"/>
            <a:ext cx="3888432" cy="3785652"/>
          </a:xfrm>
          <a:prstGeom prst="rect">
            <a:avLst/>
          </a:prstGeom>
          <a:noFill/>
        </p:spPr>
        <p:txBody>
          <a:bodyPr wrap="square" rtlCol="0">
            <a:spAutoFit/>
          </a:bodyPr>
          <a:lstStyle/>
          <a:p>
            <a:r>
              <a:rPr lang="nl-NL"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 welke eeuw viel grotendeels voor de Noordelijke Nederlanden de Gouden Eeuw?</a:t>
            </a:r>
            <a:endParaRPr lang="nl-NL" sz="4000" dirty="0">
              <a:solidFill>
                <a:srgbClr val="0070C0"/>
              </a:solidFill>
            </a:endParaRPr>
          </a:p>
        </p:txBody>
      </p:sp>
      <p:pic>
        <p:nvPicPr>
          <p:cNvPr id="4" name="Afbeelding 3">
            <a:extLst>
              <a:ext uri="{FF2B5EF4-FFF2-40B4-BE49-F238E27FC236}">
                <a16:creationId xmlns:a16="http://schemas.microsoft.com/office/drawing/2014/main" id="{8C91E408-C74B-EA9C-84A2-A0FE08FCD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115" y="3054504"/>
            <a:ext cx="4312250" cy="3423959"/>
          </a:xfrm>
          <a:prstGeom prst="rect">
            <a:avLst/>
          </a:prstGeom>
        </p:spPr>
      </p:pic>
      <p:sp>
        <p:nvSpPr>
          <p:cNvPr id="3" name="Tekstvak 2">
            <a:extLst>
              <a:ext uri="{FF2B5EF4-FFF2-40B4-BE49-F238E27FC236}">
                <a16:creationId xmlns:a16="http://schemas.microsoft.com/office/drawing/2014/main" id="{F053B720-A09C-FC40-7798-F873C7F76181}"/>
              </a:ext>
            </a:extLst>
          </p:cNvPr>
          <p:cNvSpPr txBox="1"/>
          <p:nvPr/>
        </p:nvSpPr>
        <p:spPr>
          <a:xfrm>
            <a:off x="395536" y="3732262"/>
            <a:ext cx="3600399" cy="1446550"/>
          </a:xfrm>
          <a:prstGeom prst="rect">
            <a:avLst/>
          </a:prstGeom>
          <a:noFill/>
        </p:spPr>
        <p:txBody>
          <a:bodyPr wrap="square" rtlCol="0">
            <a:spAutoFit/>
          </a:bodyPr>
          <a:lstStyle/>
          <a:p>
            <a:pPr algn="ctr"/>
            <a:r>
              <a:rPr lang="nl-NL" sz="4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17</a:t>
            </a:r>
            <a:r>
              <a:rPr lang="nl-NL" sz="4400" baseline="30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a:t>
            </a:r>
            <a:r>
              <a:rPr lang="nl-NL" sz="4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eeuw,</a:t>
            </a:r>
            <a:r>
              <a:rPr lang="nl-NL" sz="4400" dirty="0">
                <a:solidFill>
                  <a:srgbClr val="0070C0"/>
                </a:solidFill>
                <a:effectLst/>
                <a:latin typeface="Arial" panose="020B0604020202020204" pitchFamily="34" charset="0"/>
                <a:ea typeface="Calibri" panose="020F0502020204030204" pitchFamily="34" charset="0"/>
              </a:rPr>
              <a:t> 1588 -1702</a:t>
            </a:r>
            <a:endParaRPr lang="nl-NL" sz="4400" dirty="0">
              <a:solidFill>
                <a:srgbClr val="0070C0"/>
              </a:solidFill>
            </a:endParaRPr>
          </a:p>
        </p:txBody>
      </p:sp>
    </p:spTree>
    <p:extLst>
      <p:ext uri="{BB962C8B-B14F-4D97-AF65-F5344CB8AC3E}">
        <p14:creationId xmlns:p14="http://schemas.microsoft.com/office/powerpoint/2010/main" val="167808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1+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3, vraag 2.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5546EA81-CD5E-14B3-EFE6-CCC56D2EB091}"/>
              </a:ext>
            </a:extLst>
          </p:cNvPr>
          <p:cNvSpPr txBox="1"/>
          <p:nvPr/>
        </p:nvSpPr>
        <p:spPr>
          <a:xfrm>
            <a:off x="467544" y="2852936"/>
            <a:ext cx="4752528" cy="3416320"/>
          </a:xfrm>
          <a:prstGeom prst="rect">
            <a:avLst/>
          </a:prstGeom>
          <a:noFill/>
        </p:spPr>
        <p:txBody>
          <a:bodyPr wrap="square" rtlCol="0">
            <a:spAutoFit/>
          </a:bodyPr>
          <a:lstStyle/>
          <a:p>
            <a:r>
              <a:rPr lang="nl-NL"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Op 11 oktober 1980 werd het CDA opgericht, dat was een fusie tussen de ARP, KVP en welke derde partij? </a:t>
            </a:r>
            <a:br>
              <a:rPr lang="nl-NL"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 afkorting volstaat.</a:t>
            </a:r>
            <a:endParaRPr lang="nl-NL" sz="3600" dirty="0">
              <a:solidFill>
                <a:srgbClr val="0070C0"/>
              </a:solidFill>
            </a:endParaRPr>
          </a:p>
        </p:txBody>
      </p:sp>
      <p:pic>
        <p:nvPicPr>
          <p:cNvPr id="4" name="Afbeelding 3">
            <a:extLst>
              <a:ext uri="{FF2B5EF4-FFF2-40B4-BE49-F238E27FC236}">
                <a16:creationId xmlns:a16="http://schemas.microsoft.com/office/drawing/2014/main" id="{0199A15C-91DE-2A7B-4556-915DAE0C2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888" y="3212976"/>
            <a:ext cx="3107714" cy="2952328"/>
          </a:xfrm>
          <a:prstGeom prst="rect">
            <a:avLst/>
          </a:prstGeom>
        </p:spPr>
      </p:pic>
      <p:sp>
        <p:nvSpPr>
          <p:cNvPr id="3" name="Tekstvak 2">
            <a:extLst>
              <a:ext uri="{FF2B5EF4-FFF2-40B4-BE49-F238E27FC236}">
                <a16:creationId xmlns:a16="http://schemas.microsoft.com/office/drawing/2014/main" id="{40DEA560-8655-A671-72C9-CAAA06CD8B4E}"/>
              </a:ext>
            </a:extLst>
          </p:cNvPr>
          <p:cNvSpPr txBox="1"/>
          <p:nvPr/>
        </p:nvSpPr>
        <p:spPr>
          <a:xfrm>
            <a:off x="539552" y="3573016"/>
            <a:ext cx="3096344" cy="2308324"/>
          </a:xfrm>
          <a:prstGeom prst="rect">
            <a:avLst/>
          </a:prstGeom>
          <a:noFill/>
        </p:spPr>
        <p:txBody>
          <a:bodyPr wrap="square" rtlCol="0">
            <a:spAutoFit/>
          </a:bodyPr>
          <a:lstStyle/>
          <a:p>
            <a:pPr algn="ctr"/>
            <a:r>
              <a:rPr lang="nl-NL" sz="3600" dirty="0">
                <a:solidFill>
                  <a:srgbClr val="0070C0"/>
                </a:solidFill>
              </a:rPr>
              <a:t>CHU. </a:t>
            </a:r>
            <a:br>
              <a:rPr lang="nl-NL" sz="3600" dirty="0">
                <a:solidFill>
                  <a:srgbClr val="0070C0"/>
                </a:solidFill>
              </a:rPr>
            </a:br>
            <a:r>
              <a:rPr lang="nl-NL" sz="3600" dirty="0">
                <a:solidFill>
                  <a:srgbClr val="0070C0"/>
                </a:solidFill>
              </a:rPr>
              <a:t>Christelijk Historische Unie</a:t>
            </a:r>
          </a:p>
        </p:txBody>
      </p:sp>
      <p:pic>
        <p:nvPicPr>
          <p:cNvPr id="6" name="Afbeelding 5">
            <a:extLst>
              <a:ext uri="{FF2B5EF4-FFF2-40B4-BE49-F238E27FC236}">
                <a16:creationId xmlns:a16="http://schemas.microsoft.com/office/drawing/2014/main" id="{8E9A2D9C-7B15-2837-6222-4FD893F5B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896" y="2804130"/>
            <a:ext cx="5121002" cy="3411835"/>
          </a:xfrm>
          <a:prstGeom prst="rect">
            <a:avLst/>
          </a:prstGeom>
        </p:spPr>
      </p:pic>
    </p:spTree>
    <p:extLst>
      <p:ext uri="{BB962C8B-B14F-4D97-AF65-F5344CB8AC3E}">
        <p14:creationId xmlns:p14="http://schemas.microsoft.com/office/powerpoint/2010/main" val="176851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1+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1+ppt_w/2"/>
                                          </p:val>
                                        </p:tav>
                                      </p:tavLst>
                                    </p:anim>
                                    <p:anim calcmode="lin" valueType="num">
                                      <p:cBhvr additive="base">
                                        <p:cTn id="11" dur="500"/>
                                        <p:tgtEl>
                                          <p:spTgt spid="4"/>
                                        </p:tgtEl>
                                        <p:attrNameLst>
                                          <p:attrName>ppt_y</p:attrName>
                                        </p:attrNameLst>
                                      </p:cBhvr>
                                      <p:tavLst>
                                        <p:tav tm="0">
                                          <p:val>
                                            <p:strVal val="ppt_y"/>
                                          </p:val>
                                        </p:tav>
                                        <p:tav tm="100000">
                                          <p:val>
                                            <p:strVal val="ppt_y"/>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3, vraag 3.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39E368CB-B89B-6E01-7E5D-13D34902D37D}"/>
              </a:ext>
            </a:extLst>
          </p:cNvPr>
          <p:cNvSpPr txBox="1"/>
          <p:nvPr/>
        </p:nvSpPr>
        <p:spPr>
          <a:xfrm>
            <a:off x="539552" y="2971606"/>
            <a:ext cx="4320480" cy="3046988"/>
          </a:xfrm>
          <a:prstGeom prst="rect">
            <a:avLst/>
          </a:prstGeom>
          <a:noFill/>
        </p:spPr>
        <p:txBody>
          <a:bodyPr wrap="square" rtlCol="0">
            <a:spAutoFit/>
          </a:bodyPr>
          <a:lstStyle/>
          <a:p>
            <a:r>
              <a:rPr lang="nl-NL"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Keizer Napoleon de eerste stelde de eerste Koning van Holland aan. Wat was de naam van deze Koning, tevens een familielid van de keizer ?</a:t>
            </a:r>
            <a:endParaRPr lang="nl-NL" sz="3200" dirty="0">
              <a:solidFill>
                <a:srgbClr val="0070C0"/>
              </a:solidFill>
            </a:endParaRPr>
          </a:p>
        </p:txBody>
      </p:sp>
      <p:pic>
        <p:nvPicPr>
          <p:cNvPr id="4" name="Afbeelding 3">
            <a:extLst>
              <a:ext uri="{FF2B5EF4-FFF2-40B4-BE49-F238E27FC236}">
                <a16:creationId xmlns:a16="http://schemas.microsoft.com/office/drawing/2014/main" id="{C9C4FE6E-27C2-1EE0-81A4-4AF2E7573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2870076"/>
            <a:ext cx="2634612" cy="3688457"/>
          </a:xfrm>
          <a:prstGeom prst="rect">
            <a:avLst/>
          </a:prstGeom>
        </p:spPr>
      </p:pic>
      <p:sp>
        <p:nvSpPr>
          <p:cNvPr id="3" name="Tekstvak 2">
            <a:extLst>
              <a:ext uri="{FF2B5EF4-FFF2-40B4-BE49-F238E27FC236}">
                <a16:creationId xmlns:a16="http://schemas.microsoft.com/office/drawing/2014/main" id="{051CFD14-7C00-F5E9-39BD-A0E4FF1F5AA9}"/>
              </a:ext>
            </a:extLst>
          </p:cNvPr>
          <p:cNvSpPr txBox="1"/>
          <p:nvPr/>
        </p:nvSpPr>
        <p:spPr>
          <a:xfrm>
            <a:off x="647564" y="3464049"/>
            <a:ext cx="4104456" cy="2554545"/>
          </a:xfrm>
          <a:prstGeom prst="rect">
            <a:avLst/>
          </a:prstGeom>
          <a:noFill/>
        </p:spPr>
        <p:txBody>
          <a:bodyPr wrap="square" rtlCol="0">
            <a:spAutoFit/>
          </a:bodyPr>
          <a:lstStyle/>
          <a:p>
            <a:pPr algn="ctr"/>
            <a:r>
              <a:rPr lang="nl-NL" sz="3200" i="0" dirty="0">
                <a:solidFill>
                  <a:srgbClr val="0070C0"/>
                </a:solidFill>
                <a:effectLst/>
                <a:latin typeface="Georgia" panose="02040502050405020303" pitchFamily="18" charset="0"/>
              </a:rPr>
              <a:t>Lodewijk Napoleon  Koning van Holland</a:t>
            </a:r>
          </a:p>
          <a:p>
            <a:pPr algn="ctr"/>
            <a:endParaRPr lang="nl-NL" sz="3200" i="0" dirty="0">
              <a:solidFill>
                <a:srgbClr val="0070C0"/>
              </a:solidFill>
              <a:effectLst/>
              <a:latin typeface="Georgia" panose="02040502050405020303" pitchFamily="18" charset="0"/>
            </a:endParaRPr>
          </a:p>
          <a:p>
            <a:pPr algn="ctr"/>
            <a:r>
              <a:rPr lang="nl-NL" sz="3200" i="0" dirty="0">
                <a:solidFill>
                  <a:srgbClr val="0070C0"/>
                </a:solidFill>
                <a:effectLst/>
                <a:latin typeface="Arial" panose="020B0604020202020204" pitchFamily="34" charset="0"/>
              </a:rPr>
              <a:t>“</a:t>
            </a:r>
            <a:r>
              <a:rPr lang="nl-NL" sz="3200" i="0" dirty="0" err="1">
                <a:solidFill>
                  <a:srgbClr val="0070C0"/>
                </a:solidFill>
                <a:effectLst/>
                <a:latin typeface="Arial" panose="020B0604020202020204" pitchFamily="34" charset="0"/>
              </a:rPr>
              <a:t>Ieck</a:t>
            </a:r>
            <a:r>
              <a:rPr lang="nl-NL" sz="3200" i="0" dirty="0">
                <a:solidFill>
                  <a:srgbClr val="0070C0"/>
                </a:solidFill>
                <a:effectLst/>
                <a:latin typeface="Arial" panose="020B0604020202020204" pitchFamily="34" charset="0"/>
              </a:rPr>
              <a:t> ben konijn van Olland”</a:t>
            </a:r>
          </a:p>
        </p:txBody>
      </p:sp>
    </p:spTree>
    <p:extLst>
      <p:ext uri="{BB962C8B-B14F-4D97-AF65-F5344CB8AC3E}">
        <p14:creationId xmlns:p14="http://schemas.microsoft.com/office/powerpoint/2010/main" val="8458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1+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3, vraag 4.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85468041-A037-6E7D-171A-A9C08CF457B5}"/>
              </a:ext>
            </a:extLst>
          </p:cNvPr>
          <p:cNvSpPr txBox="1"/>
          <p:nvPr/>
        </p:nvSpPr>
        <p:spPr>
          <a:xfrm>
            <a:off x="323528" y="2843861"/>
            <a:ext cx="4536504" cy="3754874"/>
          </a:xfrm>
          <a:prstGeom prst="rect">
            <a:avLst/>
          </a:prstGeom>
          <a:noFill/>
        </p:spPr>
        <p:txBody>
          <a:bodyPr wrap="square" rtlCol="0">
            <a:spAutoFit/>
          </a:bodyPr>
          <a:lstStyle/>
          <a:p>
            <a:r>
              <a:rPr lang="nl-NL" sz="3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 welk jaar scheidde de Zuidelijke Nederlanden (België zelfstandig) zich af van het Verenigd Koninkrijk der Nederlanden? U mag er 10 jaar naast zitten.</a:t>
            </a:r>
            <a:endParaRPr lang="nl-NL" sz="3400" dirty="0">
              <a:solidFill>
                <a:srgbClr val="0070C0"/>
              </a:solidFill>
            </a:endParaRPr>
          </a:p>
        </p:txBody>
      </p:sp>
      <p:pic>
        <p:nvPicPr>
          <p:cNvPr id="4" name="Afbeelding 3">
            <a:extLst>
              <a:ext uri="{FF2B5EF4-FFF2-40B4-BE49-F238E27FC236}">
                <a16:creationId xmlns:a16="http://schemas.microsoft.com/office/drawing/2014/main" id="{FC1B32A0-474D-419F-9399-63525728A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1213" y="2800092"/>
            <a:ext cx="2692921" cy="3802602"/>
          </a:xfrm>
          <a:prstGeom prst="rect">
            <a:avLst/>
          </a:prstGeom>
        </p:spPr>
      </p:pic>
      <p:sp>
        <p:nvSpPr>
          <p:cNvPr id="3" name="Tekstvak 2">
            <a:extLst>
              <a:ext uri="{FF2B5EF4-FFF2-40B4-BE49-F238E27FC236}">
                <a16:creationId xmlns:a16="http://schemas.microsoft.com/office/drawing/2014/main" id="{648B155C-9FA9-473D-6BDD-4DE8C1BA9D71}"/>
              </a:ext>
            </a:extLst>
          </p:cNvPr>
          <p:cNvSpPr txBox="1"/>
          <p:nvPr/>
        </p:nvSpPr>
        <p:spPr>
          <a:xfrm>
            <a:off x="467544" y="3573016"/>
            <a:ext cx="4248472" cy="2554545"/>
          </a:xfrm>
          <a:prstGeom prst="rect">
            <a:avLst/>
          </a:prstGeom>
          <a:noFill/>
        </p:spPr>
        <p:txBody>
          <a:bodyPr wrap="square" rtlCol="0">
            <a:spAutoFit/>
          </a:bodyPr>
          <a:lstStyle/>
          <a:p>
            <a:pPr algn="ctr"/>
            <a:r>
              <a:rPr lang="nl-NL"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1830. </a:t>
            </a:r>
            <a:br>
              <a:rPr lang="nl-NL"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Van 1820 tot 1840</a:t>
            </a:r>
            <a:br>
              <a:rPr lang="nl-NL"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wordt goed gerekend.</a:t>
            </a:r>
            <a:endParaRPr lang="nl-NL" sz="4000" dirty="0">
              <a:solidFill>
                <a:srgbClr val="0070C0"/>
              </a:solidFill>
            </a:endParaRPr>
          </a:p>
        </p:txBody>
      </p:sp>
      <p:pic>
        <p:nvPicPr>
          <p:cNvPr id="6" name="Afbeelding 5">
            <a:extLst>
              <a:ext uri="{FF2B5EF4-FFF2-40B4-BE49-F238E27FC236}">
                <a16:creationId xmlns:a16="http://schemas.microsoft.com/office/drawing/2014/main" id="{1604DBE9-E3C6-C828-ACB1-0428EDB66E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1212" y="2800092"/>
            <a:ext cx="2692921" cy="3807234"/>
          </a:xfrm>
          <a:prstGeom prst="rect">
            <a:avLst/>
          </a:prstGeom>
        </p:spPr>
      </p:pic>
    </p:spTree>
    <p:extLst>
      <p:ext uri="{BB962C8B-B14F-4D97-AF65-F5344CB8AC3E}">
        <p14:creationId xmlns:p14="http://schemas.microsoft.com/office/powerpoint/2010/main" val="41466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1+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1+ppt_w/2"/>
                                          </p:val>
                                        </p:tav>
                                      </p:tavLst>
                                    </p:anim>
                                    <p:anim calcmode="lin" valueType="num">
                                      <p:cBhvr additive="base">
                                        <p:cTn id="11" dur="500"/>
                                        <p:tgtEl>
                                          <p:spTgt spid="4"/>
                                        </p:tgtEl>
                                        <p:attrNameLst>
                                          <p:attrName>ppt_y</p:attrName>
                                        </p:attrNameLst>
                                      </p:cBhvr>
                                      <p:tavLst>
                                        <p:tav tm="0">
                                          <p:val>
                                            <p:strVal val="ppt_y"/>
                                          </p:val>
                                        </p:tav>
                                        <p:tav tm="100000">
                                          <p:val>
                                            <p:strVal val="ppt_y"/>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pic>
        <p:nvPicPr>
          <p:cNvPr id="6" name="Afbeelding 5" descr="ff wachten.JPG"/>
          <p:cNvPicPr>
            <a:picLocks noChangeAspect="1"/>
          </p:cNvPicPr>
          <p:nvPr/>
        </p:nvPicPr>
        <p:blipFill>
          <a:blip r:embed="rId3" cstate="print"/>
          <a:stretch>
            <a:fillRect/>
          </a:stretch>
        </p:blipFill>
        <p:spPr>
          <a:xfrm>
            <a:off x="1187624" y="2420888"/>
            <a:ext cx="6048672" cy="4111597"/>
          </a:xfrm>
          <a:prstGeom prst="rect">
            <a:avLst/>
          </a:prstGeom>
        </p:spPr>
      </p:pic>
      <p:sp>
        <p:nvSpPr>
          <p:cNvPr id="8"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9"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8"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9"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10" name="Tekstvak 9"/>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4. DE PUZZEL RONDE. </a:t>
            </a:r>
            <a:endParaRPr lang="nl-NL" sz="2800" dirty="0"/>
          </a:p>
        </p:txBody>
      </p:sp>
      <p:pic>
        <p:nvPicPr>
          <p:cNvPr id="11" name="Afbeelding 10" descr="Puzzel-1.JPG"/>
          <p:cNvPicPr>
            <a:picLocks noChangeAspect="1"/>
          </p:cNvPicPr>
          <p:nvPr/>
        </p:nvPicPr>
        <p:blipFill>
          <a:blip r:embed="rId4" cstate="print"/>
          <a:stretch>
            <a:fillRect/>
          </a:stretch>
        </p:blipFill>
        <p:spPr>
          <a:xfrm>
            <a:off x="971600" y="2924944"/>
            <a:ext cx="3843852" cy="1645877"/>
          </a:xfrm>
          <a:prstGeom prst="rect">
            <a:avLst/>
          </a:prstGeom>
        </p:spPr>
      </p:pic>
      <p:pic>
        <p:nvPicPr>
          <p:cNvPr id="12" name="Afbeelding 11" descr="Puzzel-2.JPG"/>
          <p:cNvPicPr>
            <a:picLocks noChangeAspect="1"/>
          </p:cNvPicPr>
          <p:nvPr/>
        </p:nvPicPr>
        <p:blipFill>
          <a:blip r:embed="rId5" cstate="print"/>
          <a:stretch>
            <a:fillRect/>
          </a:stretch>
        </p:blipFill>
        <p:spPr>
          <a:xfrm>
            <a:off x="4932040" y="3429000"/>
            <a:ext cx="3524250" cy="2390775"/>
          </a:xfrm>
          <a:prstGeom prst="rect">
            <a:avLst/>
          </a:prstGeom>
        </p:spPr>
      </p:pic>
      <p:pic>
        <p:nvPicPr>
          <p:cNvPr id="13" name="Afbeelding 12" descr="Puzzel-3.JPG"/>
          <p:cNvPicPr>
            <a:picLocks noChangeAspect="1"/>
          </p:cNvPicPr>
          <p:nvPr/>
        </p:nvPicPr>
        <p:blipFill>
          <a:blip r:embed="rId6" cstate="print"/>
          <a:stretch>
            <a:fillRect/>
          </a:stretch>
        </p:blipFill>
        <p:spPr>
          <a:xfrm>
            <a:off x="539552" y="5229200"/>
            <a:ext cx="4429125" cy="10382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4. Vraag 1.</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E765373E-8884-FDAE-1063-7793502C8791}"/>
              </a:ext>
            </a:extLst>
          </p:cNvPr>
          <p:cNvSpPr txBox="1"/>
          <p:nvPr/>
        </p:nvSpPr>
        <p:spPr>
          <a:xfrm>
            <a:off x="395535" y="3068960"/>
            <a:ext cx="3735313" cy="2800767"/>
          </a:xfrm>
          <a:prstGeom prst="rect">
            <a:avLst/>
          </a:prstGeom>
          <a:noFill/>
        </p:spPr>
        <p:txBody>
          <a:bodyPr wrap="square" rtlCol="0">
            <a:spAutoFit/>
          </a:bodyPr>
          <a:lstStyle/>
          <a:p>
            <a:r>
              <a:rPr lang="nl-NL" sz="4400" b="1" i="1" dirty="0">
                <a:solidFill>
                  <a:srgbClr val="00B050"/>
                </a:solidFill>
              </a:rPr>
              <a:t>Welk getal komt op de plaats van het vraagteken?</a:t>
            </a:r>
          </a:p>
        </p:txBody>
      </p:sp>
      <p:pic>
        <p:nvPicPr>
          <p:cNvPr id="4" name="Afbeelding 3">
            <a:extLst>
              <a:ext uri="{FF2B5EF4-FFF2-40B4-BE49-F238E27FC236}">
                <a16:creationId xmlns:a16="http://schemas.microsoft.com/office/drawing/2014/main" id="{1D655BCF-B22A-FFD8-90CA-C92143F87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546" y="2996952"/>
            <a:ext cx="3735313" cy="3218116"/>
          </a:xfrm>
          <a:prstGeom prst="rect">
            <a:avLst/>
          </a:prstGeom>
        </p:spPr>
      </p:pic>
    </p:spTree>
    <p:extLst>
      <p:ext uri="{BB962C8B-B14F-4D97-AF65-F5344CB8AC3E}">
        <p14:creationId xmlns:p14="http://schemas.microsoft.com/office/powerpoint/2010/main" val="1838513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4, vraag 2.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6" name="Tekstvak 5">
            <a:extLst>
              <a:ext uri="{FF2B5EF4-FFF2-40B4-BE49-F238E27FC236}">
                <a16:creationId xmlns:a16="http://schemas.microsoft.com/office/drawing/2014/main" id="{FE57A826-82BE-BD8B-C445-2152B17E478A}"/>
              </a:ext>
            </a:extLst>
          </p:cNvPr>
          <p:cNvSpPr txBox="1"/>
          <p:nvPr/>
        </p:nvSpPr>
        <p:spPr>
          <a:xfrm>
            <a:off x="467544" y="3208178"/>
            <a:ext cx="4248472" cy="2800767"/>
          </a:xfrm>
          <a:prstGeom prst="rect">
            <a:avLst/>
          </a:prstGeom>
          <a:noFill/>
        </p:spPr>
        <p:txBody>
          <a:bodyPr wrap="square" rtlCol="0">
            <a:spAutoFit/>
          </a:bodyPr>
          <a:lstStyle/>
          <a:p>
            <a:r>
              <a:rPr lang="nl-NL" sz="4400" dirty="0">
                <a:solidFill>
                  <a:srgbClr val="0070C0"/>
                </a:solidFill>
              </a:rPr>
              <a:t>Nog een keer: </a:t>
            </a:r>
            <a:r>
              <a:rPr lang="nl-NL" sz="4400" b="1" i="1" dirty="0">
                <a:solidFill>
                  <a:srgbClr val="00B050"/>
                </a:solidFill>
              </a:rPr>
              <a:t>Welk getal komt op de plaats van het vraagteken?</a:t>
            </a:r>
          </a:p>
        </p:txBody>
      </p:sp>
      <p:pic>
        <p:nvPicPr>
          <p:cNvPr id="3" name="Afbeelding 2">
            <a:extLst>
              <a:ext uri="{FF2B5EF4-FFF2-40B4-BE49-F238E27FC236}">
                <a16:creationId xmlns:a16="http://schemas.microsoft.com/office/drawing/2014/main" id="{26F26E9F-5185-CE67-18B7-65782003D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660" y="2763788"/>
            <a:ext cx="2563823" cy="3689548"/>
          </a:xfrm>
          <a:prstGeom prst="rect">
            <a:avLst/>
          </a:prstGeom>
        </p:spPr>
      </p:pic>
    </p:spTree>
    <p:extLst>
      <p:ext uri="{BB962C8B-B14F-4D97-AF65-F5344CB8AC3E}">
        <p14:creationId xmlns:p14="http://schemas.microsoft.com/office/powerpoint/2010/main" val="392553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1, vraag 2.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9C89EC50-696A-9879-15A6-C5A61E6C8F75}"/>
              </a:ext>
            </a:extLst>
          </p:cNvPr>
          <p:cNvSpPr txBox="1"/>
          <p:nvPr/>
        </p:nvSpPr>
        <p:spPr>
          <a:xfrm>
            <a:off x="251520" y="2924944"/>
            <a:ext cx="3240360" cy="3539430"/>
          </a:xfrm>
          <a:prstGeom prst="rect">
            <a:avLst/>
          </a:prstGeom>
          <a:noFill/>
        </p:spPr>
        <p:txBody>
          <a:bodyPr wrap="square" rtlCol="0">
            <a:spAutoFit/>
          </a:bodyPr>
          <a:lstStyle/>
          <a:p>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Dit station behoorde tot de eerste 3 van Nederland, geplaatst als eindstation op de 1</a:t>
            </a:r>
            <a:r>
              <a:rPr lang="nl-NL" sz="2800" baseline="30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a:t>
            </a:r>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Nederlandse spoorlijn.</a:t>
            </a:r>
            <a:b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2800" b="1" i="1" dirty="0">
                <a:solidFill>
                  <a:srgbClr val="00B050"/>
                </a:solidFill>
                <a:effectLst/>
                <a:latin typeface="Calibri" panose="020F0502020204030204" pitchFamily="34" charset="0"/>
                <a:ea typeface="Calibri" panose="020F0502020204030204" pitchFamily="34" charset="0"/>
              </a:rPr>
              <a:t>In welke hoofdstad staat dit station?</a:t>
            </a:r>
            <a:endParaRPr lang="nl-NL" sz="2800" b="1" i="1" dirty="0">
              <a:solidFill>
                <a:srgbClr val="00B050"/>
              </a:solidFill>
            </a:endParaRPr>
          </a:p>
        </p:txBody>
      </p:sp>
      <p:pic>
        <p:nvPicPr>
          <p:cNvPr id="4" name="Afbeelding 3">
            <a:extLst>
              <a:ext uri="{FF2B5EF4-FFF2-40B4-BE49-F238E27FC236}">
                <a16:creationId xmlns:a16="http://schemas.microsoft.com/office/drawing/2014/main" id="{81C0E094-55C0-E405-C12A-7B65FDF8B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2992838"/>
            <a:ext cx="5148064" cy="3403642"/>
          </a:xfrm>
          <a:prstGeom prst="rect">
            <a:avLst/>
          </a:prstGeom>
        </p:spPr>
      </p:pic>
    </p:spTree>
    <p:extLst>
      <p:ext uri="{BB962C8B-B14F-4D97-AF65-F5344CB8AC3E}">
        <p14:creationId xmlns:p14="http://schemas.microsoft.com/office/powerpoint/2010/main" val="524266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4, vraag 3.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D1B5B73B-F0B1-9658-6B9D-88BA4D45592E}"/>
              </a:ext>
            </a:extLst>
          </p:cNvPr>
          <p:cNvSpPr txBox="1"/>
          <p:nvPr/>
        </p:nvSpPr>
        <p:spPr>
          <a:xfrm>
            <a:off x="323528" y="2733501"/>
            <a:ext cx="5976664" cy="3970318"/>
          </a:xfrm>
          <a:prstGeom prst="rect">
            <a:avLst/>
          </a:prstGeom>
          <a:noFill/>
        </p:spPr>
        <p:txBody>
          <a:bodyPr wrap="square" rtlCol="0">
            <a:spAutoFit/>
          </a:bodyPr>
          <a:lstStyle/>
          <a:p>
            <a:r>
              <a:rPr lang="nl-NL" sz="4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Het zit in een jaar, maar niet in een eeuw, het zit in een maand, maar niet in een week, het zit in een dag, maar niet in een uur. </a:t>
            </a:r>
            <a:br>
              <a:rPr lang="nl-NL" sz="4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42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Wat is dat?</a:t>
            </a:r>
            <a:endParaRPr lang="nl-NL" sz="4200" b="1" i="1" dirty="0">
              <a:solidFill>
                <a:srgbClr val="00B050"/>
              </a:solidFill>
            </a:endParaRPr>
          </a:p>
        </p:txBody>
      </p:sp>
      <p:pic>
        <p:nvPicPr>
          <p:cNvPr id="4" name="Afbeelding 3">
            <a:extLst>
              <a:ext uri="{FF2B5EF4-FFF2-40B4-BE49-F238E27FC236}">
                <a16:creationId xmlns:a16="http://schemas.microsoft.com/office/drawing/2014/main" id="{C0C0E76C-5F62-C91C-89C1-B7BA5CF19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2996952"/>
            <a:ext cx="1905000" cy="2990850"/>
          </a:xfrm>
          <a:prstGeom prst="rect">
            <a:avLst/>
          </a:prstGeom>
        </p:spPr>
      </p:pic>
    </p:spTree>
    <p:extLst>
      <p:ext uri="{BB962C8B-B14F-4D97-AF65-F5344CB8AC3E}">
        <p14:creationId xmlns:p14="http://schemas.microsoft.com/office/powerpoint/2010/main" val="1952475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4, vraag 4.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pic>
        <p:nvPicPr>
          <p:cNvPr id="5" name="Afbeelding 4">
            <a:extLst>
              <a:ext uri="{FF2B5EF4-FFF2-40B4-BE49-F238E27FC236}">
                <a16:creationId xmlns:a16="http://schemas.microsoft.com/office/drawing/2014/main" id="{B4E491BE-5947-AB9D-C1AB-B16EB4E7A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2990570"/>
            <a:ext cx="5184576" cy="3290919"/>
          </a:xfrm>
          <a:prstGeom prst="rect">
            <a:avLst/>
          </a:prstGeom>
        </p:spPr>
      </p:pic>
    </p:spTree>
    <p:extLst>
      <p:ext uri="{BB962C8B-B14F-4D97-AF65-F5344CB8AC3E}">
        <p14:creationId xmlns:p14="http://schemas.microsoft.com/office/powerpoint/2010/main" val="159818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6" name="Tekstvak 5"/>
          <p:cNvSpPr txBox="1"/>
          <p:nvPr/>
        </p:nvSpPr>
        <p:spPr>
          <a:xfrm>
            <a:off x="179512" y="2276872"/>
            <a:ext cx="8784976" cy="584775"/>
          </a:xfrm>
          <a:prstGeom prst="rect">
            <a:avLst/>
          </a:prstGeom>
          <a:noFill/>
        </p:spPr>
        <p:txBody>
          <a:bodyPr wrap="square" rtlCol="0">
            <a:spAutoFit/>
          </a:bodyPr>
          <a:lstStyle/>
          <a:p>
            <a:pPr algn="ctr"/>
            <a:r>
              <a:rPr lang="nl-NL" sz="3200" b="1" dirty="0">
                <a:solidFill>
                  <a:srgbClr val="002060"/>
                </a:solidFill>
              </a:rPr>
              <a:t>DE ANTWOORDEN WORDEN OPGEHAALD.</a:t>
            </a:r>
          </a:p>
        </p:txBody>
      </p:sp>
      <p:pic>
        <p:nvPicPr>
          <p:cNvPr id="8" name="Afbeelding 7" descr="Pauze.JPG"/>
          <p:cNvPicPr>
            <a:picLocks noChangeAspect="1"/>
          </p:cNvPicPr>
          <p:nvPr/>
        </p:nvPicPr>
        <p:blipFill>
          <a:blip r:embed="rId3" cstate="print"/>
          <a:stretch>
            <a:fillRect/>
          </a:stretch>
        </p:blipFill>
        <p:spPr>
          <a:xfrm>
            <a:off x="1907704" y="2852936"/>
            <a:ext cx="4784424" cy="3600400"/>
          </a:xfrm>
          <a:prstGeom prst="rect">
            <a:avLst/>
          </a:prstGeom>
        </p:spPr>
      </p:pic>
      <p:sp>
        <p:nvSpPr>
          <p:cNvPr id="10" name="Titel 1"/>
          <p:cNvSpPr>
            <a:spLocks noGrp="1"/>
          </p:cNvSpPr>
          <p:nvPr>
            <p:ph type="ctrTitle"/>
          </p:nvPr>
        </p:nvSpPr>
        <p:spPr>
          <a:xfrm>
            <a:off x="3995936" y="404664"/>
            <a:ext cx="3096344" cy="1080120"/>
          </a:xfrm>
          <a:solidFill>
            <a:schemeClr val="accent5">
              <a:lumMod val="20000"/>
              <a:lumOff val="80000"/>
            </a:schemeClr>
          </a:solidFill>
          <a:ln w="57150">
            <a:solidFill>
              <a:srgbClr val="0070C0"/>
            </a:solidFill>
          </a:ln>
        </p:spPr>
        <p:txBody>
          <a:bodyPr>
            <a:noAutofit/>
          </a:bodyPr>
          <a:lstStyle/>
          <a:p>
            <a:r>
              <a:rPr lang="nl-NL" sz="3600" b="1" i="1" dirty="0">
                <a:solidFill>
                  <a:srgbClr val="0070C0"/>
                </a:solidFill>
              </a:rPr>
              <a:t>PUBQUIZ</a:t>
            </a:r>
            <a:br>
              <a:rPr lang="nl-NL" sz="3600" b="1" i="1" dirty="0">
                <a:solidFill>
                  <a:srgbClr val="0070C0"/>
                </a:solidFill>
              </a:rPr>
            </a:br>
            <a:r>
              <a:rPr lang="nl-NL" sz="3600" b="1" i="1" dirty="0">
                <a:solidFill>
                  <a:srgbClr val="0070C0"/>
                </a:solidFill>
              </a:rPr>
              <a:t> 13-09-2022</a:t>
            </a:r>
          </a:p>
        </p:txBody>
      </p:sp>
      <p:pic>
        <p:nvPicPr>
          <p:cNvPr id="11"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pic>
        <p:nvPicPr>
          <p:cNvPr id="6" name="Afbeelding 5" descr="ff wachten.JPG"/>
          <p:cNvPicPr>
            <a:picLocks noChangeAspect="1"/>
          </p:cNvPicPr>
          <p:nvPr/>
        </p:nvPicPr>
        <p:blipFill>
          <a:blip r:embed="rId3" cstate="print"/>
          <a:stretch>
            <a:fillRect/>
          </a:stretch>
        </p:blipFill>
        <p:spPr>
          <a:xfrm>
            <a:off x="1187624" y="2420888"/>
            <a:ext cx="6048672" cy="4111597"/>
          </a:xfrm>
          <a:prstGeom prst="rect">
            <a:avLst/>
          </a:prstGeom>
        </p:spPr>
      </p:pic>
      <p:sp>
        <p:nvSpPr>
          <p:cNvPr id="9"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0"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4. Vraag 1.</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E765373E-8884-FDAE-1063-7793502C8791}"/>
              </a:ext>
            </a:extLst>
          </p:cNvPr>
          <p:cNvSpPr txBox="1"/>
          <p:nvPr/>
        </p:nvSpPr>
        <p:spPr>
          <a:xfrm>
            <a:off x="395536" y="3068960"/>
            <a:ext cx="3456806" cy="2800767"/>
          </a:xfrm>
          <a:prstGeom prst="rect">
            <a:avLst/>
          </a:prstGeom>
          <a:noFill/>
        </p:spPr>
        <p:txBody>
          <a:bodyPr wrap="square" rtlCol="0">
            <a:spAutoFit/>
          </a:bodyPr>
          <a:lstStyle/>
          <a:p>
            <a:r>
              <a:rPr lang="nl-NL" sz="4400" dirty="0">
                <a:solidFill>
                  <a:srgbClr val="0070C0"/>
                </a:solidFill>
              </a:rPr>
              <a:t>Welk getal komt op de plaats van het vraagteken?</a:t>
            </a:r>
          </a:p>
        </p:txBody>
      </p:sp>
      <p:pic>
        <p:nvPicPr>
          <p:cNvPr id="4" name="Afbeelding 3">
            <a:extLst>
              <a:ext uri="{FF2B5EF4-FFF2-40B4-BE49-F238E27FC236}">
                <a16:creationId xmlns:a16="http://schemas.microsoft.com/office/drawing/2014/main" id="{1D655BCF-B22A-FFD8-90CA-C92143F87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546" y="2996952"/>
            <a:ext cx="3735313" cy="3218116"/>
          </a:xfrm>
          <a:prstGeom prst="rect">
            <a:avLst/>
          </a:prstGeom>
        </p:spPr>
      </p:pic>
      <p:sp>
        <p:nvSpPr>
          <p:cNvPr id="3" name="Tekstvak 2">
            <a:extLst>
              <a:ext uri="{FF2B5EF4-FFF2-40B4-BE49-F238E27FC236}">
                <a16:creationId xmlns:a16="http://schemas.microsoft.com/office/drawing/2014/main" id="{C9F8B0FA-F9C6-385A-55D2-E492102897D7}"/>
              </a:ext>
            </a:extLst>
          </p:cNvPr>
          <p:cNvSpPr txBox="1"/>
          <p:nvPr/>
        </p:nvSpPr>
        <p:spPr>
          <a:xfrm>
            <a:off x="539552" y="3286866"/>
            <a:ext cx="3528392" cy="2554545"/>
          </a:xfrm>
          <a:prstGeom prst="rect">
            <a:avLst/>
          </a:prstGeom>
          <a:noFill/>
        </p:spPr>
        <p:txBody>
          <a:bodyPr wrap="square" rtlCol="0">
            <a:spAutoFit/>
          </a:bodyPr>
          <a:lstStyle/>
          <a:p>
            <a:r>
              <a:rPr lang="nl-NL" sz="4000" dirty="0">
                <a:solidFill>
                  <a:srgbClr val="0070C0"/>
                </a:solidFill>
              </a:rPr>
              <a:t>1X4=4+1=5</a:t>
            </a:r>
            <a:br>
              <a:rPr lang="nl-NL" sz="4000" dirty="0">
                <a:solidFill>
                  <a:srgbClr val="0070C0"/>
                </a:solidFill>
              </a:rPr>
            </a:br>
            <a:r>
              <a:rPr lang="nl-NL" sz="4000" dirty="0">
                <a:solidFill>
                  <a:srgbClr val="0070C0"/>
                </a:solidFill>
              </a:rPr>
              <a:t>2X5=10+2=12</a:t>
            </a:r>
            <a:br>
              <a:rPr lang="nl-NL" sz="4000" dirty="0">
                <a:solidFill>
                  <a:srgbClr val="0070C0"/>
                </a:solidFill>
              </a:rPr>
            </a:br>
            <a:r>
              <a:rPr lang="nl-NL" sz="4000" dirty="0">
                <a:solidFill>
                  <a:srgbClr val="0070C0"/>
                </a:solidFill>
              </a:rPr>
              <a:t>3X6=18+3=21</a:t>
            </a:r>
            <a:br>
              <a:rPr lang="nl-NL" sz="4000" dirty="0">
                <a:solidFill>
                  <a:srgbClr val="0070C0"/>
                </a:solidFill>
              </a:rPr>
            </a:br>
            <a:r>
              <a:rPr lang="nl-NL" sz="4000" dirty="0">
                <a:solidFill>
                  <a:srgbClr val="0070C0"/>
                </a:solidFill>
              </a:rPr>
              <a:t>8X11=88+8=</a:t>
            </a:r>
            <a:r>
              <a:rPr lang="nl-NL" sz="4000" b="1" dirty="0">
                <a:solidFill>
                  <a:srgbClr val="0070C0"/>
                </a:solidFill>
              </a:rPr>
              <a:t>96</a:t>
            </a:r>
            <a:r>
              <a:rPr lang="nl-NL" sz="4000" dirty="0">
                <a:solidFill>
                  <a:srgbClr val="0070C0"/>
                </a:solidFill>
              </a:rPr>
              <a:t>.</a:t>
            </a:r>
          </a:p>
        </p:txBody>
      </p:sp>
    </p:spTree>
    <p:extLst>
      <p:ext uri="{BB962C8B-B14F-4D97-AF65-F5344CB8AC3E}">
        <p14:creationId xmlns:p14="http://schemas.microsoft.com/office/powerpoint/2010/main" val="94481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1+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4, vraag 2.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6" name="Tekstvak 5">
            <a:extLst>
              <a:ext uri="{FF2B5EF4-FFF2-40B4-BE49-F238E27FC236}">
                <a16:creationId xmlns:a16="http://schemas.microsoft.com/office/drawing/2014/main" id="{FE57A826-82BE-BD8B-C445-2152B17E478A}"/>
              </a:ext>
            </a:extLst>
          </p:cNvPr>
          <p:cNvSpPr txBox="1"/>
          <p:nvPr/>
        </p:nvSpPr>
        <p:spPr>
          <a:xfrm>
            <a:off x="395536" y="3068960"/>
            <a:ext cx="3960440" cy="2800767"/>
          </a:xfrm>
          <a:prstGeom prst="rect">
            <a:avLst/>
          </a:prstGeom>
          <a:noFill/>
        </p:spPr>
        <p:txBody>
          <a:bodyPr wrap="square" rtlCol="0">
            <a:spAutoFit/>
          </a:bodyPr>
          <a:lstStyle/>
          <a:p>
            <a:r>
              <a:rPr lang="nl-NL" sz="4400" dirty="0">
                <a:solidFill>
                  <a:srgbClr val="0070C0"/>
                </a:solidFill>
              </a:rPr>
              <a:t>Nog een keer: Welk getal komt op de plaats van het vraagteken?</a:t>
            </a:r>
          </a:p>
        </p:txBody>
      </p:sp>
      <p:pic>
        <p:nvPicPr>
          <p:cNvPr id="3" name="Afbeelding 2">
            <a:extLst>
              <a:ext uri="{FF2B5EF4-FFF2-40B4-BE49-F238E27FC236}">
                <a16:creationId xmlns:a16="http://schemas.microsoft.com/office/drawing/2014/main" id="{26F26E9F-5185-CE67-18B7-65782003D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660" y="2763788"/>
            <a:ext cx="2563823" cy="3689548"/>
          </a:xfrm>
          <a:prstGeom prst="rect">
            <a:avLst/>
          </a:prstGeom>
        </p:spPr>
      </p:pic>
      <p:sp>
        <p:nvSpPr>
          <p:cNvPr id="2" name="Tekstvak 1">
            <a:extLst>
              <a:ext uri="{FF2B5EF4-FFF2-40B4-BE49-F238E27FC236}">
                <a16:creationId xmlns:a16="http://schemas.microsoft.com/office/drawing/2014/main" id="{BE7EC36D-46EC-95E0-B404-43A269A7C9C0}"/>
              </a:ext>
            </a:extLst>
          </p:cNvPr>
          <p:cNvSpPr txBox="1"/>
          <p:nvPr/>
        </p:nvSpPr>
        <p:spPr>
          <a:xfrm>
            <a:off x="467544" y="3212976"/>
            <a:ext cx="4680520" cy="2554545"/>
          </a:xfrm>
          <a:prstGeom prst="rect">
            <a:avLst/>
          </a:prstGeom>
          <a:noFill/>
        </p:spPr>
        <p:txBody>
          <a:bodyPr wrap="square" rtlCol="0">
            <a:spAutoFit/>
          </a:bodyPr>
          <a:lstStyle/>
          <a:p>
            <a:r>
              <a:rPr lang="nl-NL" sz="3200" dirty="0">
                <a:solidFill>
                  <a:srgbClr val="0070C0"/>
                </a:solidFill>
                <a:effectLst/>
                <a:latin typeface="Calibri" panose="020F0502020204030204" pitchFamily="34" charset="0"/>
                <a:ea typeface="Calibri" panose="020F0502020204030204" pitchFamily="34" charset="0"/>
              </a:rPr>
              <a:t>eerst 2</a:t>
            </a:r>
            <a:r>
              <a:rPr lang="nl-NL" sz="3200" baseline="30000" dirty="0">
                <a:solidFill>
                  <a:srgbClr val="0070C0"/>
                </a:solidFill>
                <a:effectLst/>
                <a:latin typeface="Calibri" panose="020F0502020204030204" pitchFamily="34" charset="0"/>
                <a:ea typeface="Calibri" panose="020F0502020204030204" pitchFamily="34" charset="0"/>
              </a:rPr>
              <a:t>e</a:t>
            </a:r>
            <a:r>
              <a:rPr lang="nl-NL" sz="3200" dirty="0">
                <a:solidFill>
                  <a:srgbClr val="0070C0"/>
                </a:solidFill>
                <a:effectLst/>
                <a:latin typeface="Calibri" panose="020F0502020204030204" pitchFamily="34" charset="0"/>
                <a:ea typeface="Calibri" panose="020F0502020204030204" pitchFamily="34" charset="0"/>
              </a:rPr>
              <a:t> rij=3x3=9x3=27.</a:t>
            </a:r>
            <a:br>
              <a:rPr lang="nl-NL" sz="3200" dirty="0">
                <a:solidFill>
                  <a:srgbClr val="0070C0"/>
                </a:solidFill>
                <a:effectLst/>
                <a:latin typeface="Calibri" panose="020F0502020204030204" pitchFamily="34" charset="0"/>
                <a:ea typeface="Calibri" panose="020F0502020204030204" pitchFamily="34" charset="0"/>
              </a:rPr>
            </a:br>
            <a:r>
              <a:rPr lang="nl-NL" sz="3200" dirty="0">
                <a:solidFill>
                  <a:srgbClr val="0070C0"/>
                </a:solidFill>
                <a:effectLst/>
                <a:latin typeface="Calibri" panose="020F0502020204030204" pitchFamily="34" charset="0"/>
                <a:ea typeface="Calibri" panose="020F0502020204030204" pitchFamily="34" charset="0"/>
              </a:rPr>
              <a:t>dan 3</a:t>
            </a:r>
            <a:r>
              <a:rPr lang="nl-NL" sz="3200" baseline="30000" dirty="0">
                <a:solidFill>
                  <a:srgbClr val="0070C0"/>
                </a:solidFill>
                <a:effectLst/>
                <a:latin typeface="Calibri" panose="020F0502020204030204" pitchFamily="34" charset="0"/>
                <a:ea typeface="Calibri" panose="020F0502020204030204" pitchFamily="34" charset="0"/>
              </a:rPr>
              <a:t>e</a:t>
            </a:r>
            <a:r>
              <a:rPr lang="nl-NL" sz="3200" dirty="0">
                <a:solidFill>
                  <a:srgbClr val="0070C0"/>
                </a:solidFill>
                <a:effectLst/>
                <a:latin typeface="Calibri" panose="020F0502020204030204" pitchFamily="34" charset="0"/>
                <a:ea typeface="Calibri" panose="020F0502020204030204" pitchFamily="34" charset="0"/>
              </a:rPr>
              <a:t> rij:= 3x3=9 18:9=2.</a:t>
            </a:r>
            <a:br>
              <a:rPr lang="nl-NL" sz="3200" dirty="0">
                <a:solidFill>
                  <a:srgbClr val="0070C0"/>
                </a:solidFill>
                <a:effectLst/>
                <a:latin typeface="Calibri" panose="020F0502020204030204" pitchFamily="34" charset="0"/>
                <a:ea typeface="Calibri" panose="020F0502020204030204" pitchFamily="34" charset="0"/>
              </a:rPr>
            </a:br>
            <a:r>
              <a:rPr lang="nl-NL" sz="3200" dirty="0">
                <a:solidFill>
                  <a:srgbClr val="0070C0"/>
                </a:solidFill>
                <a:effectLst/>
                <a:latin typeface="Calibri" panose="020F0502020204030204" pitchFamily="34" charset="0"/>
                <a:ea typeface="Calibri" panose="020F0502020204030204" pitchFamily="34" charset="0"/>
              </a:rPr>
              <a:t>daarom: 3x2=6x3=18</a:t>
            </a:r>
            <a:br>
              <a:rPr lang="nl-NL" sz="3200" dirty="0">
                <a:solidFill>
                  <a:srgbClr val="0070C0"/>
                </a:solidFill>
                <a:effectLst/>
                <a:latin typeface="Calibri" panose="020F0502020204030204" pitchFamily="34" charset="0"/>
                <a:ea typeface="Calibri" panose="020F0502020204030204" pitchFamily="34" charset="0"/>
              </a:rPr>
            </a:br>
            <a:r>
              <a:rPr lang="nl-NL" sz="3200" dirty="0">
                <a:solidFill>
                  <a:srgbClr val="0070C0"/>
                </a:solidFill>
                <a:effectLst/>
                <a:latin typeface="Calibri" panose="020F0502020204030204" pitchFamily="34" charset="0"/>
                <a:ea typeface="Calibri" panose="020F0502020204030204" pitchFamily="34" charset="0"/>
              </a:rPr>
              <a:t>dan is rij 1 2x2=4x2=8</a:t>
            </a:r>
            <a:br>
              <a:rPr lang="nl-NL" sz="3200" dirty="0">
                <a:solidFill>
                  <a:srgbClr val="0070C0"/>
                </a:solidFill>
                <a:effectLst/>
                <a:latin typeface="Calibri" panose="020F0502020204030204" pitchFamily="34" charset="0"/>
                <a:ea typeface="Calibri" panose="020F0502020204030204" pitchFamily="34" charset="0"/>
              </a:rPr>
            </a:br>
            <a:r>
              <a:rPr lang="nl-NL" sz="3200" dirty="0">
                <a:solidFill>
                  <a:srgbClr val="0070C0"/>
                </a:solidFill>
                <a:effectLst/>
                <a:latin typeface="Calibri" panose="020F0502020204030204" pitchFamily="34" charset="0"/>
                <a:ea typeface="Calibri" panose="020F0502020204030204" pitchFamily="34" charset="0"/>
              </a:rPr>
              <a:t>rij 4 is dan 8+8+8=24</a:t>
            </a:r>
            <a:endParaRPr lang="nl-NL" sz="3200" dirty="0">
              <a:solidFill>
                <a:srgbClr val="0070C0"/>
              </a:solidFill>
            </a:endParaRPr>
          </a:p>
        </p:txBody>
      </p:sp>
    </p:spTree>
    <p:extLst>
      <p:ext uri="{BB962C8B-B14F-4D97-AF65-F5344CB8AC3E}">
        <p14:creationId xmlns:p14="http://schemas.microsoft.com/office/powerpoint/2010/main" val="239667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1+ppt_w/2"/>
                                          </p:val>
                                        </p:tav>
                                      </p:tavLst>
                                    </p:anim>
                                    <p:anim calcmode="lin" valueType="num">
                                      <p:cBhvr additive="base">
                                        <p:cTn id="7" dur="500"/>
                                        <p:tgtEl>
                                          <p:spTgt spid="6"/>
                                        </p:tgtEl>
                                        <p:attrNameLst>
                                          <p:attrName>ppt_y</p:attrName>
                                        </p:attrNameLst>
                                      </p:cBhvr>
                                      <p:tavLst>
                                        <p:tav tm="0">
                                          <p:val>
                                            <p:strVal val="ppt_y"/>
                                          </p:val>
                                        </p:tav>
                                        <p:tav tm="100000">
                                          <p:val>
                                            <p:strVal val="ppt_y"/>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4, vraag 3.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D1B5B73B-F0B1-9658-6B9D-88BA4D45592E}"/>
              </a:ext>
            </a:extLst>
          </p:cNvPr>
          <p:cNvSpPr txBox="1"/>
          <p:nvPr/>
        </p:nvSpPr>
        <p:spPr>
          <a:xfrm>
            <a:off x="323528" y="2733501"/>
            <a:ext cx="5976664" cy="3970318"/>
          </a:xfrm>
          <a:prstGeom prst="rect">
            <a:avLst/>
          </a:prstGeom>
          <a:noFill/>
        </p:spPr>
        <p:txBody>
          <a:bodyPr wrap="square" rtlCol="0">
            <a:spAutoFit/>
          </a:bodyPr>
          <a:lstStyle/>
          <a:p>
            <a:r>
              <a:rPr lang="nl-NL" sz="4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Het zit in een jaar, maar niet in een eeuw, het zit in een maand, maar niet in een week, het zit in een dag, maar niet in een uur. </a:t>
            </a:r>
            <a:br>
              <a:rPr lang="nl-NL" sz="4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4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Wat is dat?</a:t>
            </a:r>
            <a:endParaRPr lang="nl-NL" sz="4200" dirty="0">
              <a:solidFill>
                <a:srgbClr val="0070C0"/>
              </a:solidFill>
            </a:endParaRPr>
          </a:p>
        </p:txBody>
      </p:sp>
      <p:pic>
        <p:nvPicPr>
          <p:cNvPr id="4" name="Afbeelding 3">
            <a:extLst>
              <a:ext uri="{FF2B5EF4-FFF2-40B4-BE49-F238E27FC236}">
                <a16:creationId xmlns:a16="http://schemas.microsoft.com/office/drawing/2014/main" id="{C0C0E76C-5F62-C91C-89C1-B7BA5CF19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2996952"/>
            <a:ext cx="1905000" cy="2990850"/>
          </a:xfrm>
          <a:prstGeom prst="rect">
            <a:avLst/>
          </a:prstGeom>
        </p:spPr>
      </p:pic>
      <p:pic>
        <p:nvPicPr>
          <p:cNvPr id="6" name="Afbeelding 5">
            <a:extLst>
              <a:ext uri="{FF2B5EF4-FFF2-40B4-BE49-F238E27FC236}">
                <a16:creationId xmlns:a16="http://schemas.microsoft.com/office/drawing/2014/main" id="{D5E9535B-5C5F-67C1-D842-3760719A5D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43" y="3392527"/>
            <a:ext cx="2155274" cy="2016224"/>
          </a:xfrm>
          <a:prstGeom prst="rect">
            <a:avLst/>
          </a:prstGeom>
        </p:spPr>
      </p:pic>
    </p:spTree>
    <p:extLst>
      <p:ext uri="{BB962C8B-B14F-4D97-AF65-F5344CB8AC3E}">
        <p14:creationId xmlns:p14="http://schemas.microsoft.com/office/powerpoint/2010/main" val="290577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4, vraag 4.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pic>
        <p:nvPicPr>
          <p:cNvPr id="5" name="Afbeelding 4">
            <a:extLst>
              <a:ext uri="{FF2B5EF4-FFF2-40B4-BE49-F238E27FC236}">
                <a16:creationId xmlns:a16="http://schemas.microsoft.com/office/drawing/2014/main" id="{B4E491BE-5947-AB9D-C1AB-B16EB4E7A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2990570"/>
            <a:ext cx="5184576" cy="3290919"/>
          </a:xfrm>
          <a:prstGeom prst="rect">
            <a:avLst/>
          </a:prstGeom>
        </p:spPr>
      </p:pic>
      <p:sp>
        <p:nvSpPr>
          <p:cNvPr id="2" name="Tekstvak 1">
            <a:extLst>
              <a:ext uri="{FF2B5EF4-FFF2-40B4-BE49-F238E27FC236}">
                <a16:creationId xmlns:a16="http://schemas.microsoft.com/office/drawing/2014/main" id="{F7EB7192-FFF5-FD6F-D2C2-CF3AEA6E5928}"/>
              </a:ext>
            </a:extLst>
          </p:cNvPr>
          <p:cNvSpPr txBox="1"/>
          <p:nvPr/>
        </p:nvSpPr>
        <p:spPr>
          <a:xfrm>
            <a:off x="827584" y="2990570"/>
            <a:ext cx="7488832" cy="3046988"/>
          </a:xfrm>
          <a:prstGeom prst="rect">
            <a:avLst/>
          </a:prstGeom>
          <a:noFill/>
        </p:spPr>
        <p:txBody>
          <a:bodyPr wrap="square" rtlCol="0">
            <a:spAutoFit/>
          </a:bodyPr>
          <a:lstStyle/>
          <a:p>
            <a:r>
              <a:rPr lang="nl-NL" sz="4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Elke broer heeft 1 zus, </a:t>
            </a:r>
            <a:br>
              <a:rPr lang="nl-NL" sz="4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4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dus 1 zus heeft 6 broers. </a:t>
            </a:r>
            <a:br>
              <a:rPr lang="nl-NL" sz="4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4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 7 plus de ouders en het gezin telt dus 9 mensen.</a:t>
            </a:r>
            <a:endParaRPr lang="nl-NL" sz="4800" dirty="0">
              <a:solidFill>
                <a:srgbClr val="0070C0"/>
              </a:solidFill>
            </a:endParaRPr>
          </a:p>
        </p:txBody>
      </p:sp>
    </p:spTree>
    <p:extLst>
      <p:ext uri="{BB962C8B-B14F-4D97-AF65-F5344CB8AC3E}">
        <p14:creationId xmlns:p14="http://schemas.microsoft.com/office/powerpoint/2010/main" val="109007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1+ppt_w/2"/>
                                          </p:val>
                                        </p:tav>
                                      </p:tavLst>
                                    </p:anim>
                                    <p:anim calcmode="lin" valueType="num">
                                      <p:cBhvr additive="base">
                                        <p:cTn id="7" dur="500"/>
                                        <p:tgtEl>
                                          <p:spTgt spid="5"/>
                                        </p:tgtEl>
                                        <p:attrNameLst>
                                          <p:attrName>ppt_y</p:attrName>
                                        </p:attrNameLst>
                                      </p:cBhvr>
                                      <p:tavLst>
                                        <p:tav tm="0">
                                          <p:val>
                                            <p:strVal val="ppt_y"/>
                                          </p:val>
                                        </p:tav>
                                        <p:tav tm="100000">
                                          <p:val>
                                            <p:strVal val="ppt_y"/>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pic>
        <p:nvPicPr>
          <p:cNvPr id="6" name="Afbeelding 5" descr="ff wachten.JPG"/>
          <p:cNvPicPr>
            <a:picLocks noChangeAspect="1"/>
          </p:cNvPicPr>
          <p:nvPr/>
        </p:nvPicPr>
        <p:blipFill>
          <a:blip r:embed="rId3" cstate="print"/>
          <a:stretch>
            <a:fillRect/>
          </a:stretch>
        </p:blipFill>
        <p:spPr>
          <a:xfrm>
            <a:off x="1187624" y="2420888"/>
            <a:ext cx="6048672" cy="4111597"/>
          </a:xfrm>
          <a:prstGeom prst="rect">
            <a:avLst/>
          </a:prstGeom>
        </p:spPr>
      </p:pic>
      <p:sp>
        <p:nvSpPr>
          <p:cNvPr id="9"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0"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8" name="Tekstvak 7"/>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5, de beslissingronde. </a:t>
            </a:r>
            <a:endParaRPr lang="nl-NL" sz="2800" dirty="0"/>
          </a:p>
        </p:txBody>
      </p:sp>
      <p:sp>
        <p:nvSpPr>
          <p:cNvPr id="9" name="Tekstvak 8"/>
          <p:cNvSpPr txBox="1"/>
          <p:nvPr/>
        </p:nvSpPr>
        <p:spPr>
          <a:xfrm>
            <a:off x="323528" y="3068960"/>
            <a:ext cx="2880320" cy="3046988"/>
          </a:xfrm>
          <a:prstGeom prst="rect">
            <a:avLst/>
          </a:prstGeom>
          <a:noFill/>
        </p:spPr>
        <p:txBody>
          <a:bodyPr wrap="square" rtlCol="0">
            <a:spAutoFit/>
          </a:bodyPr>
          <a:lstStyle/>
          <a:p>
            <a:pPr algn="ctr"/>
            <a:r>
              <a:rPr lang="nl-NL" sz="2400" b="1" dirty="0">
                <a:solidFill>
                  <a:srgbClr val="0070C0"/>
                </a:solidFill>
              </a:rPr>
              <a:t>Alles kan nog! Per goed antwoord in deze ronde van 4 vragen maar liefst 3 punten te verdienen.</a:t>
            </a:r>
            <a:br>
              <a:rPr lang="nl-NL" sz="2400" b="1" dirty="0">
                <a:solidFill>
                  <a:srgbClr val="0070C0"/>
                </a:solidFill>
              </a:rPr>
            </a:br>
            <a:r>
              <a:rPr lang="nl-NL" sz="2400" b="1" dirty="0">
                <a:solidFill>
                  <a:srgbClr val="0070C0"/>
                </a:solidFill>
              </a:rPr>
              <a:t>Ze zijn pittiger, maar als team ga er gewoon aan staan.</a:t>
            </a:r>
          </a:p>
        </p:txBody>
      </p:sp>
      <p:pic>
        <p:nvPicPr>
          <p:cNvPr id="11" name="Afbeelding 10" descr="teamwork.jpg"/>
          <p:cNvPicPr>
            <a:picLocks noChangeAspect="1"/>
          </p:cNvPicPr>
          <p:nvPr/>
        </p:nvPicPr>
        <p:blipFill>
          <a:blip r:embed="rId3" cstate="print"/>
          <a:stretch>
            <a:fillRect/>
          </a:stretch>
        </p:blipFill>
        <p:spPr>
          <a:xfrm>
            <a:off x="3635896" y="2924944"/>
            <a:ext cx="5148064" cy="3338198"/>
          </a:xfrm>
          <a:prstGeom prst="rect">
            <a:avLst/>
          </a:prstGeom>
        </p:spPr>
      </p:pic>
      <p:sp>
        <p:nvSpPr>
          <p:cNvPr id="12"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3"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1, vraag 3.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1F57A897-4CB7-4BBC-C0C7-1BBDB97F9EB6}"/>
              </a:ext>
            </a:extLst>
          </p:cNvPr>
          <p:cNvSpPr txBox="1"/>
          <p:nvPr/>
        </p:nvSpPr>
        <p:spPr>
          <a:xfrm>
            <a:off x="323528" y="2996952"/>
            <a:ext cx="3672408" cy="3416320"/>
          </a:xfrm>
          <a:prstGeom prst="rect">
            <a:avLst/>
          </a:prstGeom>
          <a:noFill/>
        </p:spPr>
        <p:txBody>
          <a:bodyPr wrap="square" rtlCol="0">
            <a:spAutoFit/>
          </a:bodyPr>
          <a:lstStyle/>
          <a:p>
            <a:r>
              <a:rPr lang="nl-NL"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Deze hoofdstad is “wispelturig”. Tot 1945 hoofdstad, daarna een pauze en vanaf 1989 kwam de stad wederom in beeld om hoofdstad te worden. Van der Lubbe was een gekende naam uit de eerste periode. </a:t>
            </a:r>
            <a:r>
              <a:rPr lang="nl-NL" sz="24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Welke stad is dit?</a:t>
            </a:r>
            <a:endParaRPr lang="nl-NL" sz="2400" b="1" i="1" dirty="0">
              <a:solidFill>
                <a:srgbClr val="00B050"/>
              </a:solidFill>
            </a:endParaRPr>
          </a:p>
        </p:txBody>
      </p:sp>
      <p:pic>
        <p:nvPicPr>
          <p:cNvPr id="4" name="Afbeelding 3">
            <a:extLst>
              <a:ext uri="{FF2B5EF4-FFF2-40B4-BE49-F238E27FC236}">
                <a16:creationId xmlns:a16="http://schemas.microsoft.com/office/drawing/2014/main" id="{3F606436-4306-9EF4-4FCD-1FCDDB0D1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3068960"/>
            <a:ext cx="4474890" cy="2935528"/>
          </a:xfrm>
          <a:prstGeom prst="rect">
            <a:avLst/>
          </a:prstGeom>
        </p:spPr>
      </p:pic>
    </p:spTree>
    <p:extLst>
      <p:ext uri="{BB962C8B-B14F-4D97-AF65-F5344CB8AC3E}">
        <p14:creationId xmlns:p14="http://schemas.microsoft.com/office/powerpoint/2010/main" val="2350361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5. Vraag 1.</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B4A545B0-7807-42B3-CF55-A04836494AD4}"/>
              </a:ext>
            </a:extLst>
          </p:cNvPr>
          <p:cNvSpPr txBox="1"/>
          <p:nvPr/>
        </p:nvSpPr>
        <p:spPr>
          <a:xfrm>
            <a:off x="251520" y="2924944"/>
            <a:ext cx="4536504" cy="3539430"/>
          </a:xfrm>
          <a:prstGeom prst="rect">
            <a:avLst/>
          </a:prstGeom>
          <a:noFill/>
        </p:spPr>
        <p:txBody>
          <a:bodyPr wrap="square" rtlCol="0">
            <a:spAutoFit/>
          </a:bodyPr>
          <a:lstStyle/>
          <a:p>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Wielrenner Mathieu van der Poel heeft niet alleen een vader met wieler-geschiedenis, maar ook zijn opa was een wielrenner. </a:t>
            </a:r>
            <a:b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2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Wat was de voornaam en achternaam van deze Fransman?</a:t>
            </a:r>
            <a:endParaRPr lang="nl-NL" sz="2800" b="1" i="1" dirty="0">
              <a:solidFill>
                <a:srgbClr val="00B050"/>
              </a:solidFill>
            </a:endParaRPr>
          </a:p>
        </p:txBody>
      </p:sp>
      <p:pic>
        <p:nvPicPr>
          <p:cNvPr id="4" name="Afbeelding 3">
            <a:extLst>
              <a:ext uri="{FF2B5EF4-FFF2-40B4-BE49-F238E27FC236}">
                <a16:creationId xmlns:a16="http://schemas.microsoft.com/office/drawing/2014/main" id="{CB29EB4E-C635-6404-8F54-44D1447A8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3302227"/>
            <a:ext cx="4058913" cy="3127470"/>
          </a:xfrm>
          <a:prstGeom prst="rect">
            <a:avLst/>
          </a:prstGeom>
        </p:spPr>
      </p:pic>
    </p:spTree>
    <p:extLst>
      <p:ext uri="{BB962C8B-B14F-4D97-AF65-F5344CB8AC3E}">
        <p14:creationId xmlns:p14="http://schemas.microsoft.com/office/powerpoint/2010/main" val="306846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5, vraag 2.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5" name="Tekstvak 4">
            <a:extLst>
              <a:ext uri="{FF2B5EF4-FFF2-40B4-BE49-F238E27FC236}">
                <a16:creationId xmlns:a16="http://schemas.microsoft.com/office/drawing/2014/main" id="{FE79A13B-B655-8A04-5E7C-853CF05BA6B3}"/>
              </a:ext>
            </a:extLst>
          </p:cNvPr>
          <p:cNvSpPr txBox="1"/>
          <p:nvPr/>
        </p:nvSpPr>
        <p:spPr>
          <a:xfrm>
            <a:off x="323739" y="2886472"/>
            <a:ext cx="4104456" cy="3785652"/>
          </a:xfrm>
          <a:prstGeom prst="rect">
            <a:avLst/>
          </a:prstGeom>
          <a:noFill/>
        </p:spPr>
        <p:txBody>
          <a:bodyPr wrap="square" rtlCol="0">
            <a:spAutoFit/>
          </a:bodyPr>
          <a:lstStyle/>
          <a:p>
            <a:r>
              <a:rPr lang="nl-NL" sz="3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Van vele vrijwilligers die met mensen werken wordt naast een vrijwilligerscontract, ook en allereerst een VOG gevraagd. </a:t>
            </a:r>
            <a:br>
              <a:rPr lang="nl-NL" sz="3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30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Wat is een VOG, voluit geschreven?</a:t>
            </a:r>
            <a:endParaRPr lang="nl-NL" sz="3000" b="1" i="1" dirty="0">
              <a:solidFill>
                <a:srgbClr val="00B050"/>
              </a:solidFill>
            </a:endParaRPr>
          </a:p>
        </p:txBody>
      </p:sp>
      <p:pic>
        <p:nvPicPr>
          <p:cNvPr id="8" name="Afbeelding 7">
            <a:extLst>
              <a:ext uri="{FF2B5EF4-FFF2-40B4-BE49-F238E27FC236}">
                <a16:creationId xmlns:a16="http://schemas.microsoft.com/office/drawing/2014/main" id="{1DA90CAB-900F-E554-7425-3E148D3FF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769" y="3140968"/>
            <a:ext cx="4064842" cy="2675915"/>
          </a:xfrm>
          <a:prstGeom prst="rect">
            <a:avLst/>
          </a:prstGeom>
        </p:spPr>
      </p:pic>
    </p:spTree>
    <p:extLst>
      <p:ext uri="{BB962C8B-B14F-4D97-AF65-F5344CB8AC3E}">
        <p14:creationId xmlns:p14="http://schemas.microsoft.com/office/powerpoint/2010/main" val="699790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5, vraag 3.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8" name="Tekstvak 7">
            <a:extLst>
              <a:ext uri="{FF2B5EF4-FFF2-40B4-BE49-F238E27FC236}">
                <a16:creationId xmlns:a16="http://schemas.microsoft.com/office/drawing/2014/main" id="{CB6DC5BE-F6E6-A8DD-FB22-4F70BEEC8DC7}"/>
              </a:ext>
            </a:extLst>
          </p:cNvPr>
          <p:cNvSpPr txBox="1"/>
          <p:nvPr/>
        </p:nvSpPr>
        <p:spPr>
          <a:xfrm>
            <a:off x="323528" y="2996952"/>
            <a:ext cx="4032448" cy="3693319"/>
          </a:xfrm>
          <a:prstGeom prst="rect">
            <a:avLst/>
          </a:prstGeom>
          <a:noFill/>
        </p:spPr>
        <p:txBody>
          <a:bodyPr wrap="square" rtlCol="0">
            <a:spAutoFit/>
          </a:bodyPr>
          <a:lstStyle/>
          <a:p>
            <a:r>
              <a:rPr lang="nl-NL"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Nationaal park De Utrechtse Heuvelrug bestaat onder meer uit bossen, zandverstuivingen, heidegronden en uiterwaarden. Het ligt tussen het zuidelijke Rhenen en een meer noordelijke plaats. </a:t>
            </a:r>
            <a:r>
              <a:rPr lang="nl-NL" sz="26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Welke plaats is dat?</a:t>
            </a:r>
            <a:endParaRPr lang="nl-NL" sz="2600" b="1" i="1" dirty="0">
              <a:solidFill>
                <a:srgbClr val="00B050"/>
              </a:solidFill>
            </a:endParaRPr>
          </a:p>
        </p:txBody>
      </p:sp>
      <p:pic>
        <p:nvPicPr>
          <p:cNvPr id="10" name="Afbeelding 9">
            <a:extLst>
              <a:ext uri="{FF2B5EF4-FFF2-40B4-BE49-F238E27FC236}">
                <a16:creationId xmlns:a16="http://schemas.microsoft.com/office/drawing/2014/main" id="{4F9EB3DA-1B96-C0FE-8D54-F294B4866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339" y="3429000"/>
            <a:ext cx="4543133" cy="2736304"/>
          </a:xfrm>
          <a:prstGeom prst="rect">
            <a:avLst/>
          </a:prstGeom>
        </p:spPr>
      </p:pic>
    </p:spTree>
    <p:extLst>
      <p:ext uri="{BB962C8B-B14F-4D97-AF65-F5344CB8AC3E}">
        <p14:creationId xmlns:p14="http://schemas.microsoft.com/office/powerpoint/2010/main" val="2306716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5, vraag 4.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EC04A6E4-26D4-FE3D-CB92-DC7D86D1E31C}"/>
              </a:ext>
            </a:extLst>
          </p:cNvPr>
          <p:cNvSpPr txBox="1"/>
          <p:nvPr/>
        </p:nvSpPr>
        <p:spPr>
          <a:xfrm>
            <a:off x="251520" y="2924944"/>
            <a:ext cx="4680520" cy="3693319"/>
          </a:xfrm>
          <a:prstGeom prst="rect">
            <a:avLst/>
          </a:prstGeom>
          <a:noFill/>
        </p:spPr>
        <p:txBody>
          <a:bodyPr wrap="square" rtlCol="0">
            <a:spAutoFit/>
          </a:bodyPr>
          <a:lstStyle/>
          <a:p>
            <a:r>
              <a:rPr lang="nl-NL" sz="26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Welke song en van welke groep begon een van hun bekende nummers met de volgende </a:t>
            </a:r>
            <a:r>
              <a:rPr lang="nl-NL" sz="2600" b="1" i="1" dirty="0">
                <a:solidFill>
                  <a:srgbClr val="00B050"/>
                </a:solidFill>
                <a:effectLst/>
                <a:latin typeface="Calibri" panose="020F0502020204030204" pitchFamily="34" charset="0"/>
                <a:ea typeface="Calibri" panose="020F0502020204030204" pitchFamily="34" charset="0"/>
              </a:rPr>
              <a:t>tekst:</a:t>
            </a:r>
            <a:br>
              <a:rPr lang="nl-NL" sz="2600" b="1" i="1" dirty="0">
                <a:solidFill>
                  <a:srgbClr val="00B050"/>
                </a:solidFill>
                <a:effectLst/>
                <a:latin typeface="Calibri" panose="020F0502020204030204" pitchFamily="34" charset="0"/>
                <a:ea typeface="Calibri" panose="020F0502020204030204" pitchFamily="34" charset="0"/>
              </a:rPr>
            </a:br>
            <a:br>
              <a:rPr lang="nl-NL" sz="2600" dirty="0">
                <a:solidFill>
                  <a:srgbClr val="0070C0"/>
                </a:solidFill>
                <a:effectLst/>
                <a:latin typeface="Calibri" panose="020F0502020204030204" pitchFamily="34" charset="0"/>
                <a:ea typeface="Calibri" panose="020F0502020204030204" pitchFamily="34" charset="0"/>
              </a:rPr>
            </a:br>
            <a:r>
              <a:rPr lang="nl-NL" sz="2600" b="1" dirty="0">
                <a:solidFill>
                  <a:srgbClr val="0070C0"/>
                </a:solidFill>
                <a:effectLst/>
                <a:latin typeface="Calibri" panose="020F0502020204030204" pitchFamily="34" charset="0"/>
                <a:ea typeface="Calibri" panose="020F0502020204030204" pitchFamily="34" charset="0"/>
              </a:rPr>
              <a:t>I was born in </a:t>
            </a:r>
            <a:r>
              <a:rPr lang="nl-NL" sz="2600" b="1" dirty="0" err="1">
                <a:solidFill>
                  <a:srgbClr val="0070C0"/>
                </a:solidFill>
                <a:effectLst/>
                <a:latin typeface="Calibri" panose="020F0502020204030204" pitchFamily="34" charset="0"/>
                <a:ea typeface="Calibri" panose="020F0502020204030204" pitchFamily="34" charset="0"/>
              </a:rPr>
              <a:t>the</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valley</a:t>
            </a:r>
            <a:r>
              <a:rPr lang="nl-NL" sz="2600" b="1" dirty="0">
                <a:solidFill>
                  <a:srgbClr val="0070C0"/>
                </a:solidFill>
                <a:effectLst/>
                <a:latin typeface="Calibri" panose="020F0502020204030204" pitchFamily="34" charset="0"/>
                <a:ea typeface="Calibri" panose="020F0502020204030204" pitchFamily="34" charset="0"/>
              </a:rPr>
              <a:t> of </a:t>
            </a:r>
            <a:r>
              <a:rPr lang="nl-NL" sz="2600" b="1" dirty="0" err="1">
                <a:solidFill>
                  <a:srgbClr val="0070C0"/>
                </a:solidFill>
                <a:effectLst/>
                <a:latin typeface="Calibri" panose="020F0502020204030204" pitchFamily="34" charset="0"/>
                <a:ea typeface="Calibri" panose="020F0502020204030204" pitchFamily="34" charset="0"/>
              </a:rPr>
              <a:t>bricks</a:t>
            </a:r>
            <a:br>
              <a:rPr lang="nl-NL" sz="2600" b="1" dirty="0">
                <a:solidFill>
                  <a:srgbClr val="0070C0"/>
                </a:solidFill>
                <a:effectLst/>
                <a:latin typeface="Calibri" panose="020F0502020204030204" pitchFamily="34" charset="0"/>
                <a:ea typeface="Calibri" panose="020F0502020204030204" pitchFamily="34" charset="0"/>
              </a:rPr>
            </a:br>
            <a:r>
              <a:rPr lang="nl-NL" sz="2600" b="1" dirty="0" err="1">
                <a:solidFill>
                  <a:srgbClr val="0070C0"/>
                </a:solidFill>
                <a:effectLst/>
                <a:latin typeface="Calibri" panose="020F0502020204030204" pitchFamily="34" charset="0"/>
                <a:ea typeface="Calibri" panose="020F0502020204030204" pitchFamily="34" charset="0"/>
              </a:rPr>
              <a:t>Where</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the</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river</a:t>
            </a:r>
            <a:r>
              <a:rPr lang="nl-NL" sz="2600" b="1" dirty="0">
                <a:solidFill>
                  <a:srgbClr val="0070C0"/>
                </a:solidFill>
                <a:effectLst/>
                <a:latin typeface="Calibri" panose="020F0502020204030204" pitchFamily="34" charset="0"/>
                <a:ea typeface="Calibri" panose="020F0502020204030204" pitchFamily="34" charset="0"/>
              </a:rPr>
              <a:t> runs high </a:t>
            </a:r>
            <a:r>
              <a:rPr lang="nl-NL" sz="2600" b="1" dirty="0" err="1">
                <a:solidFill>
                  <a:srgbClr val="0070C0"/>
                </a:solidFill>
                <a:effectLst/>
                <a:latin typeface="Calibri" panose="020F0502020204030204" pitchFamily="34" charset="0"/>
                <a:ea typeface="Calibri" panose="020F0502020204030204" pitchFamily="34" charset="0"/>
              </a:rPr>
              <a:t>above</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the</a:t>
            </a:r>
            <a:r>
              <a:rPr lang="nl-NL" sz="2600" b="1" dirty="0">
                <a:solidFill>
                  <a:srgbClr val="0070C0"/>
                </a:solidFill>
                <a:effectLst/>
                <a:latin typeface="Calibri" panose="020F0502020204030204" pitchFamily="34" charset="0"/>
                <a:ea typeface="Calibri" panose="020F0502020204030204" pitchFamily="34" charset="0"/>
              </a:rPr>
              <a:t> rooftops</a:t>
            </a:r>
            <a:br>
              <a:rPr lang="nl-NL" sz="2600" b="1" dirty="0">
                <a:solidFill>
                  <a:srgbClr val="0070C0"/>
                </a:solidFill>
                <a:effectLst/>
                <a:latin typeface="Calibri" panose="020F0502020204030204" pitchFamily="34" charset="0"/>
                <a:ea typeface="Calibri" panose="020F0502020204030204" pitchFamily="34" charset="0"/>
              </a:rPr>
            </a:br>
            <a:r>
              <a:rPr lang="nl-NL" sz="2600" b="1" dirty="0">
                <a:solidFill>
                  <a:srgbClr val="0070C0"/>
                </a:solidFill>
                <a:effectLst/>
                <a:latin typeface="Calibri" panose="020F0502020204030204" pitchFamily="34" charset="0"/>
                <a:ea typeface="Calibri" panose="020F0502020204030204" pitchFamily="34" charset="0"/>
              </a:rPr>
              <a:t>I was </a:t>
            </a:r>
            <a:r>
              <a:rPr lang="nl-NL" sz="2600" b="1" dirty="0" err="1">
                <a:solidFill>
                  <a:srgbClr val="0070C0"/>
                </a:solidFill>
                <a:effectLst/>
                <a:latin typeface="Calibri" panose="020F0502020204030204" pitchFamily="34" charset="0"/>
                <a:ea typeface="Calibri" panose="020F0502020204030204" pitchFamily="34" charset="0"/>
              </a:rPr>
              <a:t>waiting</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for</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the</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cars</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coming</a:t>
            </a:r>
            <a:r>
              <a:rPr lang="nl-NL" sz="2600" b="1" dirty="0">
                <a:solidFill>
                  <a:srgbClr val="0070C0"/>
                </a:solidFill>
                <a:effectLst/>
                <a:latin typeface="Calibri" panose="020F0502020204030204" pitchFamily="34" charset="0"/>
                <a:ea typeface="Calibri" panose="020F0502020204030204" pitchFamily="34" charset="0"/>
              </a:rPr>
              <a:t> home late at </a:t>
            </a:r>
            <a:r>
              <a:rPr lang="nl-NL" sz="2600" b="1" dirty="0" err="1">
                <a:solidFill>
                  <a:srgbClr val="0070C0"/>
                </a:solidFill>
                <a:effectLst/>
                <a:latin typeface="Calibri" panose="020F0502020204030204" pitchFamily="34" charset="0"/>
                <a:ea typeface="Calibri" panose="020F0502020204030204" pitchFamily="34" charset="0"/>
              </a:rPr>
              <a:t>night</a:t>
            </a:r>
            <a:endParaRPr lang="nl-NL" sz="2600" b="1" dirty="0">
              <a:solidFill>
                <a:srgbClr val="0070C0"/>
              </a:solidFill>
            </a:endParaRPr>
          </a:p>
        </p:txBody>
      </p:sp>
      <p:pic>
        <p:nvPicPr>
          <p:cNvPr id="4" name="Afbeelding 3">
            <a:extLst>
              <a:ext uri="{FF2B5EF4-FFF2-40B4-BE49-F238E27FC236}">
                <a16:creationId xmlns:a16="http://schemas.microsoft.com/office/drawing/2014/main" id="{C10BB58A-0E25-1000-14F0-970238DFE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212976"/>
            <a:ext cx="3527098" cy="2446213"/>
          </a:xfrm>
          <a:prstGeom prst="rect">
            <a:avLst/>
          </a:prstGeom>
        </p:spPr>
      </p:pic>
    </p:spTree>
    <p:extLst>
      <p:ext uri="{BB962C8B-B14F-4D97-AF65-F5344CB8AC3E}">
        <p14:creationId xmlns:p14="http://schemas.microsoft.com/office/powerpoint/2010/main" val="305427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6" name="Tekstvak 5"/>
          <p:cNvSpPr txBox="1"/>
          <p:nvPr/>
        </p:nvSpPr>
        <p:spPr>
          <a:xfrm>
            <a:off x="179512" y="2276872"/>
            <a:ext cx="8784976" cy="1323439"/>
          </a:xfrm>
          <a:prstGeom prst="rect">
            <a:avLst/>
          </a:prstGeom>
          <a:noFill/>
        </p:spPr>
        <p:txBody>
          <a:bodyPr wrap="square" rtlCol="0">
            <a:spAutoFit/>
          </a:bodyPr>
          <a:lstStyle/>
          <a:p>
            <a:pPr algn="ctr"/>
            <a:r>
              <a:rPr lang="nl-NL" sz="2800" b="1" dirty="0">
                <a:solidFill>
                  <a:srgbClr val="0070C0"/>
                </a:solidFill>
              </a:rPr>
              <a:t>EXTRA SCHATTINGS VRAAG.</a:t>
            </a:r>
          </a:p>
          <a:p>
            <a:pPr algn="ctr"/>
            <a:r>
              <a:rPr lang="nl-NL" sz="2800" b="1" dirty="0">
                <a:solidFill>
                  <a:srgbClr val="0070C0"/>
                </a:solidFill>
              </a:rPr>
              <a:t>ANTWOORD OP DE ACHTERZIJDE VAN RONDE 5. </a:t>
            </a:r>
            <a:br>
              <a:rPr lang="nl-NL" sz="2800" b="1" dirty="0">
                <a:solidFill>
                  <a:srgbClr val="0070C0"/>
                </a:solidFill>
              </a:rPr>
            </a:br>
            <a:r>
              <a:rPr lang="nl-NL" sz="2400" b="1" dirty="0">
                <a:solidFill>
                  <a:srgbClr val="0070C0"/>
                </a:solidFill>
              </a:rPr>
              <a:t>Het antwoord telt alleen gewogen bij een gelijke eindstand. </a:t>
            </a:r>
            <a:endParaRPr lang="nl-NL" sz="2400" dirty="0"/>
          </a:p>
        </p:txBody>
      </p:sp>
      <p:sp>
        <p:nvSpPr>
          <p:cNvPr id="8" name="Tekstvak 7"/>
          <p:cNvSpPr txBox="1"/>
          <p:nvPr/>
        </p:nvSpPr>
        <p:spPr>
          <a:xfrm>
            <a:off x="323528" y="3573016"/>
            <a:ext cx="8568952" cy="3108543"/>
          </a:xfrm>
          <a:prstGeom prst="rect">
            <a:avLst/>
          </a:prstGeom>
          <a:noFill/>
        </p:spPr>
        <p:txBody>
          <a:bodyPr wrap="square" rtlCol="0">
            <a:spAutoFit/>
          </a:bodyPr>
          <a:lstStyle/>
          <a:p>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maakte een rit vanaf Adriaen van </a:t>
            </a:r>
            <a:r>
              <a:rPr lang="nl-NL"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Ostelaan</a:t>
            </a:r>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54 Veenendaal. De route is vanaf het vertrek en thuis weer op dat punt terug, via de centra van de plaatsen: Maastricht, Luxemburg, Reims, Parijs, Duinkerken, Gent, Antwerpen, en Breda.</a:t>
            </a:r>
            <a:br>
              <a:rPr lang="nl-NL" sz="2800" b="1" dirty="0">
                <a:solidFill>
                  <a:srgbClr val="0070C0"/>
                </a:solidFill>
              </a:rPr>
            </a:br>
            <a:r>
              <a:rPr lang="nl-NL" sz="2800" b="1" i="1" dirty="0">
                <a:solidFill>
                  <a:srgbClr val="00B050"/>
                </a:solidFill>
              </a:rPr>
              <a:t>Hoeveel kilometers is volgens Google Maps er dan afgelegd?</a:t>
            </a:r>
          </a:p>
        </p:txBody>
      </p:sp>
      <p:sp>
        <p:nvSpPr>
          <p:cNvPr id="10"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1"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6" name="Tekstvak 5"/>
          <p:cNvSpPr txBox="1"/>
          <p:nvPr/>
        </p:nvSpPr>
        <p:spPr>
          <a:xfrm>
            <a:off x="179512" y="2276872"/>
            <a:ext cx="8784976" cy="584775"/>
          </a:xfrm>
          <a:prstGeom prst="rect">
            <a:avLst/>
          </a:prstGeom>
          <a:noFill/>
        </p:spPr>
        <p:txBody>
          <a:bodyPr wrap="square" rtlCol="0">
            <a:spAutoFit/>
          </a:bodyPr>
          <a:lstStyle/>
          <a:p>
            <a:pPr algn="ctr"/>
            <a:r>
              <a:rPr lang="nl-NL" sz="3200" b="1" dirty="0">
                <a:solidFill>
                  <a:srgbClr val="002060"/>
                </a:solidFill>
              </a:rPr>
              <a:t>DE ANTWOORDEN WORDEN OPGEHAALD.</a:t>
            </a:r>
          </a:p>
        </p:txBody>
      </p:sp>
      <p:pic>
        <p:nvPicPr>
          <p:cNvPr id="8" name="Afbeelding 7" descr="Pauze.JPG"/>
          <p:cNvPicPr>
            <a:picLocks noChangeAspect="1"/>
          </p:cNvPicPr>
          <p:nvPr/>
        </p:nvPicPr>
        <p:blipFill>
          <a:blip r:embed="rId3" cstate="print"/>
          <a:stretch>
            <a:fillRect/>
          </a:stretch>
        </p:blipFill>
        <p:spPr>
          <a:xfrm>
            <a:off x="1907704" y="2852936"/>
            <a:ext cx="4784424" cy="3600400"/>
          </a:xfrm>
          <a:prstGeom prst="rect">
            <a:avLst/>
          </a:prstGeom>
        </p:spPr>
      </p:pic>
      <p:sp>
        <p:nvSpPr>
          <p:cNvPr id="10"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1"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pic>
        <p:nvPicPr>
          <p:cNvPr id="6" name="Afbeelding 5" descr="ff wachten.JPG"/>
          <p:cNvPicPr>
            <a:picLocks noChangeAspect="1"/>
          </p:cNvPicPr>
          <p:nvPr/>
        </p:nvPicPr>
        <p:blipFill>
          <a:blip r:embed="rId3" cstate="print"/>
          <a:stretch>
            <a:fillRect/>
          </a:stretch>
        </p:blipFill>
        <p:spPr>
          <a:xfrm>
            <a:off x="1187624" y="2420888"/>
            <a:ext cx="6048672" cy="4111597"/>
          </a:xfrm>
          <a:prstGeom prst="rect">
            <a:avLst/>
          </a:prstGeom>
        </p:spPr>
      </p:pic>
      <p:sp>
        <p:nvSpPr>
          <p:cNvPr id="9"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0"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extLst>
      <p:ext uri="{BB962C8B-B14F-4D97-AF65-F5344CB8AC3E}">
        <p14:creationId xmlns:p14="http://schemas.microsoft.com/office/powerpoint/2010/main" val="29001188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5. Vraag 1.</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B4A545B0-7807-42B3-CF55-A04836494AD4}"/>
              </a:ext>
            </a:extLst>
          </p:cNvPr>
          <p:cNvSpPr txBox="1"/>
          <p:nvPr/>
        </p:nvSpPr>
        <p:spPr>
          <a:xfrm>
            <a:off x="251520" y="2924944"/>
            <a:ext cx="4536504" cy="3539430"/>
          </a:xfrm>
          <a:prstGeom prst="rect">
            <a:avLst/>
          </a:prstGeom>
          <a:noFill/>
        </p:spPr>
        <p:txBody>
          <a:bodyPr wrap="square" rtlCol="0">
            <a:spAutoFit/>
          </a:bodyPr>
          <a:lstStyle/>
          <a:p>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Wielrenner Mathieu van der Poel heeft niet alleen een vader met wieler-geschiedenis, maar ook zijn opa was een wielrenner. </a:t>
            </a:r>
            <a:b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2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Wat was de voornaam en achternaam van deze Fransman?</a:t>
            </a:r>
            <a:endParaRPr lang="nl-NL" sz="2800" b="1" i="1" dirty="0">
              <a:solidFill>
                <a:srgbClr val="00B050"/>
              </a:solidFill>
            </a:endParaRPr>
          </a:p>
        </p:txBody>
      </p:sp>
      <p:pic>
        <p:nvPicPr>
          <p:cNvPr id="4" name="Afbeelding 3">
            <a:extLst>
              <a:ext uri="{FF2B5EF4-FFF2-40B4-BE49-F238E27FC236}">
                <a16:creationId xmlns:a16="http://schemas.microsoft.com/office/drawing/2014/main" id="{CB29EB4E-C635-6404-8F54-44D1447A8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3302227"/>
            <a:ext cx="4058913" cy="3127470"/>
          </a:xfrm>
          <a:prstGeom prst="rect">
            <a:avLst/>
          </a:prstGeom>
        </p:spPr>
      </p:pic>
      <p:sp>
        <p:nvSpPr>
          <p:cNvPr id="3" name="Tekstvak 2">
            <a:extLst>
              <a:ext uri="{FF2B5EF4-FFF2-40B4-BE49-F238E27FC236}">
                <a16:creationId xmlns:a16="http://schemas.microsoft.com/office/drawing/2014/main" id="{9DB7FCB8-FE5F-3458-D32D-4D54DA2C721B}"/>
              </a:ext>
            </a:extLst>
          </p:cNvPr>
          <p:cNvSpPr txBox="1"/>
          <p:nvPr/>
        </p:nvSpPr>
        <p:spPr>
          <a:xfrm>
            <a:off x="323528" y="3645024"/>
            <a:ext cx="3888432" cy="1569660"/>
          </a:xfrm>
          <a:prstGeom prst="rect">
            <a:avLst/>
          </a:prstGeom>
          <a:noFill/>
        </p:spPr>
        <p:txBody>
          <a:bodyPr wrap="square" rtlCol="0">
            <a:spAutoFit/>
          </a:bodyPr>
          <a:lstStyle/>
          <a:p>
            <a:pPr algn="ctr"/>
            <a:r>
              <a:rPr lang="nl-NL" sz="4800" b="1" i="1" dirty="0">
                <a:solidFill>
                  <a:srgbClr val="00B050"/>
                </a:solidFill>
                <a:effectLst/>
                <a:latin typeface="Calibri" panose="020F0502020204030204" pitchFamily="34" charset="0"/>
                <a:ea typeface="Calibri" panose="020F0502020204030204" pitchFamily="34" charset="0"/>
              </a:rPr>
              <a:t>Raymond </a:t>
            </a:r>
            <a:r>
              <a:rPr lang="nl-NL" sz="4800" b="1" i="1" dirty="0" err="1">
                <a:solidFill>
                  <a:srgbClr val="00B050"/>
                </a:solidFill>
                <a:effectLst/>
                <a:latin typeface="Calibri" panose="020F0502020204030204" pitchFamily="34" charset="0"/>
                <a:ea typeface="Calibri" panose="020F0502020204030204" pitchFamily="34" charset="0"/>
              </a:rPr>
              <a:t>Poulidor</a:t>
            </a:r>
            <a:r>
              <a:rPr lang="nl-NL" sz="4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4800" dirty="0">
              <a:solidFill>
                <a:srgbClr val="00B050"/>
              </a:solidFill>
            </a:endParaRPr>
          </a:p>
        </p:txBody>
      </p:sp>
      <p:pic>
        <p:nvPicPr>
          <p:cNvPr id="6" name="Afbeelding 5">
            <a:extLst>
              <a:ext uri="{FF2B5EF4-FFF2-40B4-BE49-F238E27FC236}">
                <a16:creationId xmlns:a16="http://schemas.microsoft.com/office/drawing/2014/main" id="{946DDDA3-C2DD-76CE-129B-2773AA39A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396" y="3108957"/>
            <a:ext cx="4767560" cy="3171403"/>
          </a:xfrm>
          <a:prstGeom prst="rect">
            <a:avLst/>
          </a:prstGeom>
        </p:spPr>
      </p:pic>
    </p:spTree>
    <p:extLst>
      <p:ext uri="{BB962C8B-B14F-4D97-AF65-F5344CB8AC3E}">
        <p14:creationId xmlns:p14="http://schemas.microsoft.com/office/powerpoint/2010/main" val="268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1+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1+ppt_w/2"/>
                                          </p:val>
                                        </p:tav>
                                      </p:tavLst>
                                    </p:anim>
                                    <p:anim calcmode="lin" valueType="num">
                                      <p:cBhvr additive="base">
                                        <p:cTn id="11" dur="500"/>
                                        <p:tgtEl>
                                          <p:spTgt spid="4"/>
                                        </p:tgtEl>
                                        <p:attrNameLst>
                                          <p:attrName>ppt_y</p:attrName>
                                        </p:attrNameLst>
                                      </p:cBhvr>
                                      <p:tavLst>
                                        <p:tav tm="0">
                                          <p:val>
                                            <p:strVal val="ppt_y"/>
                                          </p:val>
                                        </p:tav>
                                        <p:tav tm="100000">
                                          <p:val>
                                            <p:strVal val="ppt_y"/>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5, vraag 2.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5" name="Tekstvak 4">
            <a:extLst>
              <a:ext uri="{FF2B5EF4-FFF2-40B4-BE49-F238E27FC236}">
                <a16:creationId xmlns:a16="http://schemas.microsoft.com/office/drawing/2014/main" id="{FE79A13B-B655-8A04-5E7C-853CF05BA6B3}"/>
              </a:ext>
            </a:extLst>
          </p:cNvPr>
          <p:cNvSpPr txBox="1"/>
          <p:nvPr/>
        </p:nvSpPr>
        <p:spPr>
          <a:xfrm>
            <a:off x="323739" y="2886472"/>
            <a:ext cx="4104456" cy="3785652"/>
          </a:xfrm>
          <a:prstGeom prst="rect">
            <a:avLst/>
          </a:prstGeom>
          <a:noFill/>
        </p:spPr>
        <p:txBody>
          <a:bodyPr wrap="square" rtlCol="0">
            <a:spAutoFit/>
          </a:bodyPr>
          <a:lstStyle/>
          <a:p>
            <a:r>
              <a:rPr lang="nl-NL" sz="3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Van vele vrijwilligers die met mensen werken wordt naast een vrijwilligerscontract, ook en allereerst een VOG gevraagd. </a:t>
            </a:r>
            <a:br>
              <a:rPr lang="nl-NL" sz="3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30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Wat is een VOG, voluit geschreven?</a:t>
            </a:r>
            <a:endParaRPr lang="nl-NL" sz="3000" b="1" i="1" dirty="0">
              <a:solidFill>
                <a:srgbClr val="00B050"/>
              </a:solidFill>
            </a:endParaRPr>
          </a:p>
        </p:txBody>
      </p:sp>
      <p:pic>
        <p:nvPicPr>
          <p:cNvPr id="8" name="Afbeelding 7">
            <a:extLst>
              <a:ext uri="{FF2B5EF4-FFF2-40B4-BE49-F238E27FC236}">
                <a16:creationId xmlns:a16="http://schemas.microsoft.com/office/drawing/2014/main" id="{1DA90CAB-900F-E554-7425-3E148D3FF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769" y="3140968"/>
            <a:ext cx="4064842" cy="2675915"/>
          </a:xfrm>
          <a:prstGeom prst="rect">
            <a:avLst/>
          </a:prstGeom>
        </p:spPr>
      </p:pic>
      <p:sp>
        <p:nvSpPr>
          <p:cNvPr id="2" name="Tekstvak 1">
            <a:extLst>
              <a:ext uri="{FF2B5EF4-FFF2-40B4-BE49-F238E27FC236}">
                <a16:creationId xmlns:a16="http://schemas.microsoft.com/office/drawing/2014/main" id="{69B45AAC-0851-4CAD-028B-E03AE082DC86}"/>
              </a:ext>
            </a:extLst>
          </p:cNvPr>
          <p:cNvSpPr txBox="1"/>
          <p:nvPr/>
        </p:nvSpPr>
        <p:spPr>
          <a:xfrm>
            <a:off x="467544" y="3429000"/>
            <a:ext cx="3960651" cy="2123658"/>
          </a:xfrm>
          <a:prstGeom prst="rect">
            <a:avLst/>
          </a:prstGeom>
          <a:noFill/>
        </p:spPr>
        <p:txBody>
          <a:bodyPr wrap="square" rtlCol="0">
            <a:spAutoFit/>
          </a:bodyPr>
          <a:lstStyle/>
          <a:p>
            <a:r>
              <a:rPr lang="nl-NL" sz="44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Verklaring Omtrent het Gedrag.</a:t>
            </a:r>
            <a:endParaRPr lang="nl-NL" sz="4400" dirty="0">
              <a:solidFill>
                <a:srgbClr val="00B050"/>
              </a:solidFill>
            </a:endParaRPr>
          </a:p>
        </p:txBody>
      </p:sp>
      <p:pic>
        <p:nvPicPr>
          <p:cNvPr id="4" name="Afbeelding 3">
            <a:extLst>
              <a:ext uri="{FF2B5EF4-FFF2-40B4-BE49-F238E27FC236}">
                <a16:creationId xmlns:a16="http://schemas.microsoft.com/office/drawing/2014/main" id="{0B2FFCD5-CFBF-F0A0-99E3-5C5A49EA1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7856" y="3018194"/>
            <a:ext cx="4950122" cy="3291126"/>
          </a:xfrm>
          <a:prstGeom prst="rect">
            <a:avLst/>
          </a:prstGeom>
        </p:spPr>
      </p:pic>
    </p:spTree>
    <p:extLst>
      <p:ext uri="{BB962C8B-B14F-4D97-AF65-F5344CB8AC3E}">
        <p14:creationId xmlns:p14="http://schemas.microsoft.com/office/powerpoint/2010/main" val="24172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1+ppt_w/2"/>
                                          </p:val>
                                        </p:tav>
                                      </p:tavLst>
                                    </p:anim>
                                    <p:anim calcmode="lin" valueType="num">
                                      <p:cBhvr additive="base">
                                        <p:cTn id="7" dur="500"/>
                                        <p:tgtEl>
                                          <p:spTgt spid="5"/>
                                        </p:tgtEl>
                                        <p:attrNameLst>
                                          <p:attrName>ppt_y</p:attrName>
                                        </p:attrNameLst>
                                      </p:cBhvr>
                                      <p:tavLst>
                                        <p:tav tm="0">
                                          <p:val>
                                            <p:strVal val="ppt_y"/>
                                          </p:val>
                                        </p:tav>
                                        <p:tav tm="100000">
                                          <p:val>
                                            <p:strVal val="ppt_y"/>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1+ppt_w/2"/>
                                          </p:val>
                                        </p:tav>
                                      </p:tavLst>
                                    </p:anim>
                                    <p:anim calcmode="lin" valueType="num">
                                      <p:cBhvr additive="base">
                                        <p:cTn id="11" dur="500"/>
                                        <p:tgtEl>
                                          <p:spTgt spid="8"/>
                                        </p:tgtEl>
                                        <p:attrNameLst>
                                          <p:attrName>ppt_y</p:attrName>
                                        </p:attrNameLst>
                                      </p:cBhvr>
                                      <p:tavLst>
                                        <p:tav tm="0">
                                          <p:val>
                                            <p:strVal val="ppt_y"/>
                                          </p:val>
                                        </p:tav>
                                        <p:tav tm="100000">
                                          <p:val>
                                            <p:strVal val="ppt_y"/>
                                          </p:val>
                                        </p:tav>
                                      </p:tavLst>
                                    </p:anim>
                                    <p:set>
                                      <p:cBhvr>
                                        <p:cTn id="12" dur="1" fill="hold">
                                          <p:stCondLst>
                                            <p:cond delay="499"/>
                                          </p:stCondLst>
                                        </p:cTn>
                                        <p:tgtEl>
                                          <p:spTgt spid="8"/>
                                        </p:tgtEl>
                                        <p:attrNameLst>
                                          <p:attrName>style.visibility</p:attrName>
                                        </p:attrNameLst>
                                      </p:cBhvr>
                                      <p:to>
                                        <p:strVal val="hidden"/>
                                      </p:to>
                                    </p:set>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5, vraag 3.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8" name="Tekstvak 7">
            <a:extLst>
              <a:ext uri="{FF2B5EF4-FFF2-40B4-BE49-F238E27FC236}">
                <a16:creationId xmlns:a16="http://schemas.microsoft.com/office/drawing/2014/main" id="{CB6DC5BE-F6E6-A8DD-FB22-4F70BEEC8DC7}"/>
              </a:ext>
            </a:extLst>
          </p:cNvPr>
          <p:cNvSpPr txBox="1"/>
          <p:nvPr/>
        </p:nvSpPr>
        <p:spPr>
          <a:xfrm>
            <a:off x="323528" y="2996952"/>
            <a:ext cx="4032448" cy="3693319"/>
          </a:xfrm>
          <a:prstGeom prst="rect">
            <a:avLst/>
          </a:prstGeom>
          <a:noFill/>
        </p:spPr>
        <p:txBody>
          <a:bodyPr wrap="square" rtlCol="0">
            <a:spAutoFit/>
          </a:bodyPr>
          <a:lstStyle/>
          <a:p>
            <a:r>
              <a:rPr lang="nl-NL"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Nationaal park De Utrechtse Heuvelrug bestaat onder meer uit bossen, zandverstuivingen, heidegronden en uiterwaarden. Het ligt tussen het zuidelijke Rhenen en een meer noordelijke plaats. </a:t>
            </a:r>
            <a:r>
              <a:rPr lang="nl-NL" sz="26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Welke plaats is dat?</a:t>
            </a:r>
            <a:endParaRPr lang="nl-NL" sz="2600" b="1" i="1" dirty="0">
              <a:solidFill>
                <a:srgbClr val="00B050"/>
              </a:solidFill>
            </a:endParaRPr>
          </a:p>
        </p:txBody>
      </p:sp>
      <p:pic>
        <p:nvPicPr>
          <p:cNvPr id="10" name="Afbeelding 9">
            <a:extLst>
              <a:ext uri="{FF2B5EF4-FFF2-40B4-BE49-F238E27FC236}">
                <a16:creationId xmlns:a16="http://schemas.microsoft.com/office/drawing/2014/main" id="{4F9EB3DA-1B96-C0FE-8D54-F294B4866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339" y="3429000"/>
            <a:ext cx="4543133" cy="2736304"/>
          </a:xfrm>
          <a:prstGeom prst="rect">
            <a:avLst/>
          </a:prstGeom>
        </p:spPr>
      </p:pic>
      <p:pic>
        <p:nvPicPr>
          <p:cNvPr id="3" name="Afbeelding 2">
            <a:extLst>
              <a:ext uri="{FF2B5EF4-FFF2-40B4-BE49-F238E27FC236}">
                <a16:creationId xmlns:a16="http://schemas.microsoft.com/office/drawing/2014/main" id="{5E4B95DB-5CE5-3EA4-FDCC-237CB1A1AA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7339" y="3051503"/>
            <a:ext cx="4320480" cy="3491297"/>
          </a:xfrm>
          <a:prstGeom prst="rect">
            <a:avLst/>
          </a:prstGeom>
        </p:spPr>
      </p:pic>
      <p:sp>
        <p:nvSpPr>
          <p:cNvPr id="4" name="Tekstvak 3">
            <a:extLst>
              <a:ext uri="{FF2B5EF4-FFF2-40B4-BE49-F238E27FC236}">
                <a16:creationId xmlns:a16="http://schemas.microsoft.com/office/drawing/2014/main" id="{46C04683-0431-C862-24C9-76D2EE2594CD}"/>
              </a:ext>
            </a:extLst>
          </p:cNvPr>
          <p:cNvSpPr txBox="1"/>
          <p:nvPr/>
        </p:nvSpPr>
        <p:spPr>
          <a:xfrm flipH="1">
            <a:off x="1051754" y="4105424"/>
            <a:ext cx="2520280" cy="769441"/>
          </a:xfrm>
          <a:prstGeom prst="rect">
            <a:avLst/>
          </a:prstGeom>
          <a:noFill/>
        </p:spPr>
        <p:txBody>
          <a:bodyPr wrap="square" rtlCol="0">
            <a:spAutoFit/>
          </a:bodyPr>
          <a:lstStyle/>
          <a:p>
            <a:r>
              <a:rPr lang="nl-NL" sz="4400" b="1" i="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Leusden.</a:t>
            </a:r>
            <a:endParaRPr lang="nl-NL" sz="4400" dirty="0">
              <a:solidFill>
                <a:srgbClr val="00B050"/>
              </a:solidFill>
            </a:endParaRPr>
          </a:p>
        </p:txBody>
      </p:sp>
    </p:spTree>
    <p:extLst>
      <p:ext uri="{BB962C8B-B14F-4D97-AF65-F5344CB8AC3E}">
        <p14:creationId xmlns:p14="http://schemas.microsoft.com/office/powerpoint/2010/main" val="126753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1+ppt_w/2"/>
                                          </p:val>
                                        </p:tav>
                                      </p:tavLst>
                                    </p:anim>
                                    <p:anim calcmode="lin" valueType="num">
                                      <p:cBhvr additive="base">
                                        <p:cTn id="7" dur="500"/>
                                        <p:tgtEl>
                                          <p:spTgt spid="8"/>
                                        </p:tgtEl>
                                        <p:attrNameLst>
                                          <p:attrName>ppt_y</p:attrName>
                                        </p:attrNameLst>
                                      </p:cBhvr>
                                      <p:tavLst>
                                        <p:tav tm="0">
                                          <p:val>
                                            <p:strVal val="ppt_y"/>
                                          </p:val>
                                        </p:tav>
                                        <p:tav tm="100000">
                                          <p:val>
                                            <p:strVal val="ppt_y"/>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1+ppt_w/2"/>
                                          </p:val>
                                        </p:tav>
                                      </p:tavLst>
                                    </p:anim>
                                    <p:anim calcmode="lin" valueType="num">
                                      <p:cBhvr additive="base">
                                        <p:cTn id="11" dur="500"/>
                                        <p:tgtEl>
                                          <p:spTgt spid="10"/>
                                        </p:tgtEl>
                                        <p:attrNameLst>
                                          <p:attrName>ppt_y</p:attrName>
                                        </p:attrNameLst>
                                      </p:cBhvr>
                                      <p:tavLst>
                                        <p:tav tm="0">
                                          <p:val>
                                            <p:strVal val="ppt_y"/>
                                          </p:val>
                                        </p:tav>
                                        <p:tav tm="100000">
                                          <p:val>
                                            <p:strVal val="ppt_y"/>
                                          </p:val>
                                        </p:tav>
                                      </p:tavLst>
                                    </p:anim>
                                    <p:set>
                                      <p:cBhvr>
                                        <p:cTn id="12" dur="1" fill="hold">
                                          <p:stCondLst>
                                            <p:cond delay="499"/>
                                          </p:stCondLst>
                                        </p:cTn>
                                        <p:tgtEl>
                                          <p:spTgt spid="10"/>
                                        </p:tgtEl>
                                        <p:attrNameLst>
                                          <p:attrName>style.visibility</p:attrName>
                                        </p:attrNameLst>
                                      </p:cBhvr>
                                      <p:to>
                                        <p:strVal val="hidden"/>
                                      </p:to>
                                    </p:set>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1, vraag 4.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C5EB6CD1-F9A2-DC1E-7FAB-F724701B3F8C}"/>
              </a:ext>
            </a:extLst>
          </p:cNvPr>
          <p:cNvSpPr txBox="1"/>
          <p:nvPr/>
        </p:nvSpPr>
        <p:spPr>
          <a:xfrm>
            <a:off x="323528" y="3068960"/>
            <a:ext cx="3240360" cy="3416320"/>
          </a:xfrm>
          <a:prstGeom prst="rect">
            <a:avLst/>
          </a:prstGeom>
          <a:noFill/>
        </p:spPr>
        <p:txBody>
          <a:bodyPr wrap="square" rtlCol="0">
            <a:spAutoFit/>
          </a:bodyPr>
          <a:lstStyle/>
          <a:p>
            <a:r>
              <a:rPr lang="nl-NL"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Een niet zo “slimme” toren, maar liefst 112,5 meter hoog,  in het centrum is bepalend voor het Bisdom in deze gelijknamige  Nederlandse stad. </a:t>
            </a:r>
            <a:r>
              <a:rPr lang="nl-NL" sz="24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Welke hoofdstad zoeken we hier?</a:t>
            </a:r>
            <a:endParaRPr lang="nl-NL" sz="2400" b="1" i="1" dirty="0">
              <a:solidFill>
                <a:srgbClr val="00B050"/>
              </a:solidFill>
            </a:endParaRPr>
          </a:p>
        </p:txBody>
      </p:sp>
      <p:pic>
        <p:nvPicPr>
          <p:cNvPr id="4" name="Afbeelding 3">
            <a:extLst>
              <a:ext uri="{FF2B5EF4-FFF2-40B4-BE49-F238E27FC236}">
                <a16:creationId xmlns:a16="http://schemas.microsoft.com/office/drawing/2014/main" id="{39482579-0E81-FADB-6A29-BCF2F0726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3366234"/>
            <a:ext cx="5256584" cy="2989286"/>
          </a:xfrm>
          <a:prstGeom prst="rect">
            <a:avLst/>
          </a:prstGeom>
        </p:spPr>
      </p:pic>
    </p:spTree>
    <p:extLst>
      <p:ext uri="{BB962C8B-B14F-4D97-AF65-F5344CB8AC3E}">
        <p14:creationId xmlns:p14="http://schemas.microsoft.com/office/powerpoint/2010/main" val="2546283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4" cstate="print"/>
          <a:stretch>
            <a:fillRect/>
          </a:stretch>
        </p:blipFill>
        <p:spPr>
          <a:xfrm>
            <a:off x="179512" y="1700808"/>
            <a:ext cx="8784976" cy="609600"/>
          </a:xfrm>
          <a:prstGeom prst="rect">
            <a:avLst/>
          </a:prstGeom>
        </p:spPr>
      </p:pic>
      <p:sp>
        <p:nvSpPr>
          <p:cNvPr id="9" name="Tekstvak 8"/>
          <p:cNvSpPr txBox="1"/>
          <p:nvPr/>
        </p:nvSpPr>
        <p:spPr>
          <a:xfrm>
            <a:off x="179512" y="2276872"/>
            <a:ext cx="8784976" cy="523220"/>
          </a:xfrm>
          <a:prstGeom prst="rect">
            <a:avLst/>
          </a:prstGeom>
          <a:noFill/>
        </p:spPr>
        <p:txBody>
          <a:bodyPr wrap="square" rtlCol="0">
            <a:spAutoFit/>
          </a:bodyPr>
          <a:lstStyle/>
          <a:p>
            <a:pPr algn="ctr"/>
            <a:r>
              <a:rPr lang="nl-NL" sz="2800" b="1" dirty="0">
                <a:solidFill>
                  <a:srgbClr val="0070C0"/>
                </a:solidFill>
              </a:rPr>
              <a:t>RONDE  5, vraag 4. </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5"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EC04A6E4-26D4-FE3D-CB92-DC7D86D1E31C}"/>
              </a:ext>
            </a:extLst>
          </p:cNvPr>
          <p:cNvSpPr txBox="1"/>
          <p:nvPr/>
        </p:nvSpPr>
        <p:spPr>
          <a:xfrm>
            <a:off x="251520" y="2924944"/>
            <a:ext cx="4680520" cy="3693319"/>
          </a:xfrm>
          <a:prstGeom prst="rect">
            <a:avLst/>
          </a:prstGeom>
          <a:noFill/>
        </p:spPr>
        <p:txBody>
          <a:bodyPr wrap="square" rtlCol="0">
            <a:spAutoFit/>
          </a:bodyPr>
          <a:lstStyle/>
          <a:p>
            <a:r>
              <a:rPr lang="nl-NL" sz="26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Welke song en van welke groep begon een van hun bekende nummers met de volgende </a:t>
            </a:r>
            <a:r>
              <a:rPr lang="nl-NL" sz="2600" b="1" i="1" dirty="0">
                <a:solidFill>
                  <a:srgbClr val="00B050"/>
                </a:solidFill>
                <a:effectLst/>
                <a:latin typeface="Calibri" panose="020F0502020204030204" pitchFamily="34" charset="0"/>
                <a:ea typeface="Calibri" panose="020F0502020204030204" pitchFamily="34" charset="0"/>
              </a:rPr>
              <a:t>tekst:</a:t>
            </a:r>
            <a:br>
              <a:rPr lang="nl-NL" sz="2600" b="1" i="1" dirty="0">
                <a:solidFill>
                  <a:srgbClr val="00B050"/>
                </a:solidFill>
                <a:effectLst/>
                <a:latin typeface="Calibri" panose="020F0502020204030204" pitchFamily="34" charset="0"/>
                <a:ea typeface="Calibri" panose="020F0502020204030204" pitchFamily="34" charset="0"/>
              </a:rPr>
            </a:br>
            <a:br>
              <a:rPr lang="nl-NL" sz="2600" dirty="0">
                <a:solidFill>
                  <a:srgbClr val="0070C0"/>
                </a:solidFill>
                <a:effectLst/>
                <a:latin typeface="Calibri" panose="020F0502020204030204" pitchFamily="34" charset="0"/>
                <a:ea typeface="Calibri" panose="020F0502020204030204" pitchFamily="34" charset="0"/>
              </a:rPr>
            </a:br>
            <a:r>
              <a:rPr lang="nl-NL" sz="2600" b="1" dirty="0">
                <a:solidFill>
                  <a:srgbClr val="0070C0"/>
                </a:solidFill>
                <a:effectLst/>
                <a:latin typeface="Calibri" panose="020F0502020204030204" pitchFamily="34" charset="0"/>
                <a:ea typeface="Calibri" panose="020F0502020204030204" pitchFamily="34" charset="0"/>
              </a:rPr>
              <a:t>I was born in </a:t>
            </a:r>
            <a:r>
              <a:rPr lang="nl-NL" sz="2600" b="1" dirty="0" err="1">
                <a:solidFill>
                  <a:srgbClr val="0070C0"/>
                </a:solidFill>
                <a:effectLst/>
                <a:latin typeface="Calibri" panose="020F0502020204030204" pitchFamily="34" charset="0"/>
                <a:ea typeface="Calibri" panose="020F0502020204030204" pitchFamily="34" charset="0"/>
              </a:rPr>
              <a:t>the</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valley</a:t>
            </a:r>
            <a:r>
              <a:rPr lang="nl-NL" sz="2600" b="1" dirty="0">
                <a:solidFill>
                  <a:srgbClr val="0070C0"/>
                </a:solidFill>
                <a:effectLst/>
                <a:latin typeface="Calibri" panose="020F0502020204030204" pitchFamily="34" charset="0"/>
                <a:ea typeface="Calibri" panose="020F0502020204030204" pitchFamily="34" charset="0"/>
              </a:rPr>
              <a:t> of </a:t>
            </a:r>
            <a:r>
              <a:rPr lang="nl-NL" sz="2600" b="1" dirty="0" err="1">
                <a:solidFill>
                  <a:srgbClr val="0070C0"/>
                </a:solidFill>
                <a:effectLst/>
                <a:latin typeface="Calibri" panose="020F0502020204030204" pitchFamily="34" charset="0"/>
                <a:ea typeface="Calibri" panose="020F0502020204030204" pitchFamily="34" charset="0"/>
              </a:rPr>
              <a:t>bricks</a:t>
            </a:r>
            <a:br>
              <a:rPr lang="nl-NL" sz="2600" b="1" dirty="0">
                <a:solidFill>
                  <a:srgbClr val="0070C0"/>
                </a:solidFill>
                <a:effectLst/>
                <a:latin typeface="Calibri" panose="020F0502020204030204" pitchFamily="34" charset="0"/>
                <a:ea typeface="Calibri" panose="020F0502020204030204" pitchFamily="34" charset="0"/>
              </a:rPr>
            </a:br>
            <a:r>
              <a:rPr lang="nl-NL" sz="2600" b="1" dirty="0" err="1">
                <a:solidFill>
                  <a:srgbClr val="0070C0"/>
                </a:solidFill>
                <a:effectLst/>
                <a:latin typeface="Calibri" panose="020F0502020204030204" pitchFamily="34" charset="0"/>
                <a:ea typeface="Calibri" panose="020F0502020204030204" pitchFamily="34" charset="0"/>
              </a:rPr>
              <a:t>Where</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the</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river</a:t>
            </a:r>
            <a:r>
              <a:rPr lang="nl-NL" sz="2600" b="1" dirty="0">
                <a:solidFill>
                  <a:srgbClr val="0070C0"/>
                </a:solidFill>
                <a:effectLst/>
                <a:latin typeface="Calibri" panose="020F0502020204030204" pitchFamily="34" charset="0"/>
                <a:ea typeface="Calibri" panose="020F0502020204030204" pitchFamily="34" charset="0"/>
              </a:rPr>
              <a:t> runs high </a:t>
            </a:r>
            <a:r>
              <a:rPr lang="nl-NL" sz="2600" b="1" dirty="0" err="1">
                <a:solidFill>
                  <a:srgbClr val="0070C0"/>
                </a:solidFill>
                <a:effectLst/>
                <a:latin typeface="Calibri" panose="020F0502020204030204" pitchFamily="34" charset="0"/>
                <a:ea typeface="Calibri" panose="020F0502020204030204" pitchFamily="34" charset="0"/>
              </a:rPr>
              <a:t>above</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the</a:t>
            </a:r>
            <a:r>
              <a:rPr lang="nl-NL" sz="2600" b="1" dirty="0">
                <a:solidFill>
                  <a:srgbClr val="0070C0"/>
                </a:solidFill>
                <a:effectLst/>
                <a:latin typeface="Calibri" panose="020F0502020204030204" pitchFamily="34" charset="0"/>
                <a:ea typeface="Calibri" panose="020F0502020204030204" pitchFamily="34" charset="0"/>
              </a:rPr>
              <a:t> rooftops</a:t>
            </a:r>
            <a:br>
              <a:rPr lang="nl-NL" sz="2600" b="1" dirty="0">
                <a:solidFill>
                  <a:srgbClr val="0070C0"/>
                </a:solidFill>
                <a:effectLst/>
                <a:latin typeface="Calibri" panose="020F0502020204030204" pitchFamily="34" charset="0"/>
                <a:ea typeface="Calibri" panose="020F0502020204030204" pitchFamily="34" charset="0"/>
              </a:rPr>
            </a:br>
            <a:r>
              <a:rPr lang="nl-NL" sz="2600" b="1" dirty="0">
                <a:solidFill>
                  <a:srgbClr val="0070C0"/>
                </a:solidFill>
                <a:effectLst/>
                <a:latin typeface="Calibri" panose="020F0502020204030204" pitchFamily="34" charset="0"/>
                <a:ea typeface="Calibri" panose="020F0502020204030204" pitchFamily="34" charset="0"/>
              </a:rPr>
              <a:t>I was </a:t>
            </a:r>
            <a:r>
              <a:rPr lang="nl-NL" sz="2600" b="1" dirty="0" err="1">
                <a:solidFill>
                  <a:srgbClr val="0070C0"/>
                </a:solidFill>
                <a:effectLst/>
                <a:latin typeface="Calibri" panose="020F0502020204030204" pitchFamily="34" charset="0"/>
                <a:ea typeface="Calibri" panose="020F0502020204030204" pitchFamily="34" charset="0"/>
              </a:rPr>
              <a:t>waiting</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for</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the</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cars</a:t>
            </a:r>
            <a:r>
              <a:rPr lang="nl-NL" sz="2600" b="1" dirty="0">
                <a:solidFill>
                  <a:srgbClr val="0070C0"/>
                </a:solidFill>
                <a:effectLst/>
                <a:latin typeface="Calibri" panose="020F0502020204030204" pitchFamily="34" charset="0"/>
                <a:ea typeface="Calibri" panose="020F0502020204030204" pitchFamily="34" charset="0"/>
              </a:rPr>
              <a:t> </a:t>
            </a:r>
            <a:r>
              <a:rPr lang="nl-NL" sz="2600" b="1" dirty="0" err="1">
                <a:solidFill>
                  <a:srgbClr val="0070C0"/>
                </a:solidFill>
                <a:effectLst/>
                <a:latin typeface="Calibri" panose="020F0502020204030204" pitchFamily="34" charset="0"/>
                <a:ea typeface="Calibri" panose="020F0502020204030204" pitchFamily="34" charset="0"/>
              </a:rPr>
              <a:t>coming</a:t>
            </a:r>
            <a:r>
              <a:rPr lang="nl-NL" sz="2600" b="1" dirty="0">
                <a:solidFill>
                  <a:srgbClr val="0070C0"/>
                </a:solidFill>
                <a:effectLst/>
                <a:latin typeface="Calibri" panose="020F0502020204030204" pitchFamily="34" charset="0"/>
                <a:ea typeface="Calibri" panose="020F0502020204030204" pitchFamily="34" charset="0"/>
              </a:rPr>
              <a:t> home late at </a:t>
            </a:r>
            <a:r>
              <a:rPr lang="nl-NL" sz="2600" b="1" dirty="0" err="1">
                <a:solidFill>
                  <a:srgbClr val="0070C0"/>
                </a:solidFill>
                <a:effectLst/>
                <a:latin typeface="Calibri" panose="020F0502020204030204" pitchFamily="34" charset="0"/>
                <a:ea typeface="Calibri" panose="020F0502020204030204" pitchFamily="34" charset="0"/>
              </a:rPr>
              <a:t>night</a:t>
            </a:r>
            <a:endParaRPr lang="nl-NL" sz="2600" b="1" dirty="0">
              <a:solidFill>
                <a:srgbClr val="0070C0"/>
              </a:solidFill>
            </a:endParaRPr>
          </a:p>
        </p:txBody>
      </p:sp>
      <p:pic>
        <p:nvPicPr>
          <p:cNvPr id="4" name="Afbeelding 3">
            <a:extLst>
              <a:ext uri="{FF2B5EF4-FFF2-40B4-BE49-F238E27FC236}">
                <a16:creationId xmlns:a16="http://schemas.microsoft.com/office/drawing/2014/main" id="{C10BB58A-0E25-1000-14F0-970238DFEF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040" y="3212976"/>
            <a:ext cx="3527098" cy="2446213"/>
          </a:xfrm>
          <a:prstGeom prst="rect">
            <a:avLst/>
          </a:prstGeom>
        </p:spPr>
      </p:pic>
      <p:sp>
        <p:nvSpPr>
          <p:cNvPr id="3" name="Tekstvak 2">
            <a:extLst>
              <a:ext uri="{FF2B5EF4-FFF2-40B4-BE49-F238E27FC236}">
                <a16:creationId xmlns:a16="http://schemas.microsoft.com/office/drawing/2014/main" id="{99CC4DA4-25E0-BE0A-8DFE-8A78E2B9EB23}"/>
              </a:ext>
            </a:extLst>
          </p:cNvPr>
          <p:cNvSpPr txBox="1"/>
          <p:nvPr/>
        </p:nvSpPr>
        <p:spPr>
          <a:xfrm>
            <a:off x="397818" y="3078833"/>
            <a:ext cx="4536504" cy="3539430"/>
          </a:xfrm>
          <a:prstGeom prst="rect">
            <a:avLst/>
          </a:prstGeom>
          <a:noFill/>
        </p:spPr>
        <p:txBody>
          <a:bodyPr wrap="square" rtlCol="0">
            <a:spAutoFit/>
          </a:bodyPr>
          <a:lstStyle/>
          <a:p>
            <a:r>
              <a:rPr lang="nl-NL" sz="2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In </a:t>
            </a:r>
            <a:r>
              <a:rPr lang="nl-NL" sz="2800" b="1"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a:t>
            </a:r>
            <a:r>
              <a:rPr lang="nl-NL" sz="2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Dutch </a:t>
            </a:r>
            <a:r>
              <a:rPr lang="nl-NL" sz="2800" b="1"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Mountains</a:t>
            </a:r>
            <a:r>
              <a:rPr lang="nl-NL" sz="2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br>
              <a:rPr lang="nl-NL" sz="2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r>
              <a:rPr lang="nl-NL" sz="2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a:t>
            </a:r>
            <a:r>
              <a:rPr lang="nl-NL" sz="2800" b="1"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Nits</a:t>
            </a:r>
            <a:r>
              <a:rPr lang="nl-NL" sz="2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br>
              <a:rPr lang="nl-NL" sz="2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2800" dirty="0">
                <a:solidFill>
                  <a:srgbClr val="0070C0"/>
                </a:solidFill>
                <a:effectLst/>
                <a:latin typeface="Calibri" panose="020F0502020204030204" pitchFamily="34" charset="0"/>
                <a:ea typeface="Calibri" panose="020F0502020204030204" pitchFamily="34" charset="0"/>
              </a:rPr>
              <a:t>I was born in </a:t>
            </a:r>
            <a:r>
              <a:rPr lang="nl-NL" sz="2800" dirty="0" err="1">
                <a:solidFill>
                  <a:srgbClr val="0070C0"/>
                </a:solidFill>
                <a:effectLst/>
                <a:latin typeface="Calibri" panose="020F0502020204030204" pitchFamily="34" charset="0"/>
                <a:ea typeface="Calibri" panose="020F0502020204030204" pitchFamily="34" charset="0"/>
              </a:rPr>
              <a:t>the</a:t>
            </a:r>
            <a:r>
              <a:rPr lang="nl-NL" sz="2800" dirty="0">
                <a:solidFill>
                  <a:srgbClr val="0070C0"/>
                </a:solidFill>
                <a:effectLst/>
                <a:latin typeface="Calibri" panose="020F0502020204030204" pitchFamily="34" charset="0"/>
                <a:ea typeface="Calibri" panose="020F0502020204030204" pitchFamily="34" charset="0"/>
              </a:rPr>
              <a:t> </a:t>
            </a:r>
            <a:r>
              <a:rPr lang="nl-NL" sz="2800" dirty="0" err="1">
                <a:solidFill>
                  <a:srgbClr val="0070C0"/>
                </a:solidFill>
                <a:effectLst/>
                <a:latin typeface="Calibri" panose="020F0502020204030204" pitchFamily="34" charset="0"/>
                <a:ea typeface="Calibri" panose="020F0502020204030204" pitchFamily="34" charset="0"/>
              </a:rPr>
              <a:t>valley</a:t>
            </a:r>
            <a:r>
              <a:rPr lang="nl-NL" sz="2800" dirty="0">
                <a:solidFill>
                  <a:srgbClr val="0070C0"/>
                </a:solidFill>
                <a:effectLst/>
                <a:latin typeface="Calibri" panose="020F0502020204030204" pitchFamily="34" charset="0"/>
                <a:ea typeface="Calibri" panose="020F0502020204030204" pitchFamily="34" charset="0"/>
              </a:rPr>
              <a:t> of </a:t>
            </a:r>
            <a:r>
              <a:rPr lang="nl-NL" sz="2800" dirty="0" err="1">
                <a:solidFill>
                  <a:srgbClr val="0070C0"/>
                </a:solidFill>
                <a:effectLst/>
                <a:latin typeface="Calibri" panose="020F0502020204030204" pitchFamily="34" charset="0"/>
                <a:ea typeface="Calibri" panose="020F0502020204030204" pitchFamily="34" charset="0"/>
              </a:rPr>
              <a:t>bricks</a:t>
            </a:r>
            <a:br>
              <a:rPr lang="nl-NL" sz="2800" dirty="0">
                <a:solidFill>
                  <a:srgbClr val="0070C0"/>
                </a:solidFill>
                <a:effectLst/>
                <a:latin typeface="Calibri" panose="020F0502020204030204" pitchFamily="34" charset="0"/>
                <a:ea typeface="Calibri" panose="020F0502020204030204" pitchFamily="34" charset="0"/>
              </a:rPr>
            </a:br>
            <a:r>
              <a:rPr lang="nl-NL" sz="2800" dirty="0" err="1">
                <a:solidFill>
                  <a:srgbClr val="0070C0"/>
                </a:solidFill>
                <a:effectLst/>
                <a:latin typeface="Calibri" panose="020F0502020204030204" pitchFamily="34" charset="0"/>
                <a:ea typeface="Calibri" panose="020F0502020204030204" pitchFamily="34" charset="0"/>
              </a:rPr>
              <a:t>Where</a:t>
            </a:r>
            <a:r>
              <a:rPr lang="nl-NL" sz="2800" dirty="0">
                <a:solidFill>
                  <a:srgbClr val="0070C0"/>
                </a:solidFill>
                <a:effectLst/>
                <a:latin typeface="Calibri" panose="020F0502020204030204" pitchFamily="34" charset="0"/>
                <a:ea typeface="Calibri" panose="020F0502020204030204" pitchFamily="34" charset="0"/>
              </a:rPr>
              <a:t> </a:t>
            </a:r>
            <a:r>
              <a:rPr lang="nl-NL" sz="2800" dirty="0" err="1">
                <a:solidFill>
                  <a:srgbClr val="0070C0"/>
                </a:solidFill>
                <a:effectLst/>
                <a:latin typeface="Calibri" panose="020F0502020204030204" pitchFamily="34" charset="0"/>
                <a:ea typeface="Calibri" panose="020F0502020204030204" pitchFamily="34" charset="0"/>
              </a:rPr>
              <a:t>the</a:t>
            </a:r>
            <a:r>
              <a:rPr lang="nl-NL" sz="2800" dirty="0">
                <a:solidFill>
                  <a:srgbClr val="0070C0"/>
                </a:solidFill>
                <a:effectLst/>
                <a:latin typeface="Calibri" panose="020F0502020204030204" pitchFamily="34" charset="0"/>
                <a:ea typeface="Calibri" panose="020F0502020204030204" pitchFamily="34" charset="0"/>
              </a:rPr>
              <a:t> </a:t>
            </a:r>
            <a:r>
              <a:rPr lang="nl-NL" sz="2800" dirty="0" err="1">
                <a:solidFill>
                  <a:srgbClr val="0070C0"/>
                </a:solidFill>
                <a:effectLst/>
                <a:latin typeface="Calibri" panose="020F0502020204030204" pitchFamily="34" charset="0"/>
                <a:ea typeface="Calibri" panose="020F0502020204030204" pitchFamily="34" charset="0"/>
              </a:rPr>
              <a:t>river</a:t>
            </a:r>
            <a:r>
              <a:rPr lang="nl-NL" sz="2800" dirty="0">
                <a:solidFill>
                  <a:srgbClr val="0070C0"/>
                </a:solidFill>
                <a:effectLst/>
                <a:latin typeface="Calibri" panose="020F0502020204030204" pitchFamily="34" charset="0"/>
                <a:ea typeface="Calibri" panose="020F0502020204030204" pitchFamily="34" charset="0"/>
              </a:rPr>
              <a:t> runs high </a:t>
            </a:r>
            <a:r>
              <a:rPr lang="nl-NL" sz="2800" dirty="0" err="1">
                <a:solidFill>
                  <a:srgbClr val="0070C0"/>
                </a:solidFill>
                <a:effectLst/>
                <a:latin typeface="Calibri" panose="020F0502020204030204" pitchFamily="34" charset="0"/>
                <a:ea typeface="Calibri" panose="020F0502020204030204" pitchFamily="34" charset="0"/>
              </a:rPr>
              <a:t>above</a:t>
            </a:r>
            <a:r>
              <a:rPr lang="nl-NL" sz="2800" dirty="0">
                <a:solidFill>
                  <a:srgbClr val="0070C0"/>
                </a:solidFill>
                <a:effectLst/>
                <a:latin typeface="Calibri" panose="020F0502020204030204" pitchFamily="34" charset="0"/>
                <a:ea typeface="Calibri" panose="020F0502020204030204" pitchFamily="34" charset="0"/>
              </a:rPr>
              <a:t> </a:t>
            </a:r>
            <a:r>
              <a:rPr lang="nl-NL" sz="2800" dirty="0" err="1">
                <a:solidFill>
                  <a:srgbClr val="0070C0"/>
                </a:solidFill>
                <a:effectLst/>
                <a:latin typeface="Calibri" panose="020F0502020204030204" pitchFamily="34" charset="0"/>
                <a:ea typeface="Calibri" panose="020F0502020204030204" pitchFamily="34" charset="0"/>
              </a:rPr>
              <a:t>the</a:t>
            </a:r>
            <a:r>
              <a:rPr lang="nl-NL" sz="2800" dirty="0">
                <a:solidFill>
                  <a:srgbClr val="0070C0"/>
                </a:solidFill>
                <a:effectLst/>
                <a:latin typeface="Calibri" panose="020F0502020204030204" pitchFamily="34" charset="0"/>
                <a:ea typeface="Calibri" panose="020F0502020204030204" pitchFamily="34" charset="0"/>
              </a:rPr>
              <a:t> rooftops</a:t>
            </a:r>
            <a:br>
              <a:rPr lang="nl-NL" sz="2800" dirty="0">
                <a:solidFill>
                  <a:srgbClr val="0070C0"/>
                </a:solidFill>
                <a:effectLst/>
                <a:latin typeface="Calibri" panose="020F0502020204030204" pitchFamily="34" charset="0"/>
                <a:ea typeface="Calibri" panose="020F0502020204030204" pitchFamily="34" charset="0"/>
              </a:rPr>
            </a:br>
            <a:r>
              <a:rPr lang="nl-NL" sz="2800" dirty="0">
                <a:solidFill>
                  <a:srgbClr val="0070C0"/>
                </a:solidFill>
                <a:effectLst/>
                <a:latin typeface="Calibri" panose="020F0502020204030204" pitchFamily="34" charset="0"/>
                <a:ea typeface="Calibri" panose="020F0502020204030204" pitchFamily="34" charset="0"/>
              </a:rPr>
              <a:t>I was </a:t>
            </a:r>
            <a:r>
              <a:rPr lang="nl-NL" sz="2800" dirty="0" err="1">
                <a:solidFill>
                  <a:srgbClr val="0070C0"/>
                </a:solidFill>
                <a:effectLst/>
                <a:latin typeface="Calibri" panose="020F0502020204030204" pitchFamily="34" charset="0"/>
                <a:ea typeface="Calibri" panose="020F0502020204030204" pitchFamily="34" charset="0"/>
              </a:rPr>
              <a:t>waiting</a:t>
            </a:r>
            <a:r>
              <a:rPr lang="nl-NL" sz="2800" dirty="0">
                <a:solidFill>
                  <a:srgbClr val="0070C0"/>
                </a:solidFill>
                <a:effectLst/>
                <a:latin typeface="Calibri" panose="020F0502020204030204" pitchFamily="34" charset="0"/>
                <a:ea typeface="Calibri" panose="020F0502020204030204" pitchFamily="34" charset="0"/>
              </a:rPr>
              <a:t> </a:t>
            </a:r>
            <a:r>
              <a:rPr lang="nl-NL" sz="2800" dirty="0" err="1">
                <a:solidFill>
                  <a:srgbClr val="0070C0"/>
                </a:solidFill>
                <a:effectLst/>
                <a:latin typeface="Calibri" panose="020F0502020204030204" pitchFamily="34" charset="0"/>
                <a:ea typeface="Calibri" panose="020F0502020204030204" pitchFamily="34" charset="0"/>
              </a:rPr>
              <a:t>for</a:t>
            </a:r>
            <a:r>
              <a:rPr lang="nl-NL" sz="2800" dirty="0">
                <a:solidFill>
                  <a:srgbClr val="0070C0"/>
                </a:solidFill>
                <a:effectLst/>
                <a:latin typeface="Calibri" panose="020F0502020204030204" pitchFamily="34" charset="0"/>
                <a:ea typeface="Calibri" panose="020F0502020204030204" pitchFamily="34" charset="0"/>
              </a:rPr>
              <a:t> </a:t>
            </a:r>
            <a:r>
              <a:rPr lang="nl-NL" sz="2800" dirty="0" err="1">
                <a:solidFill>
                  <a:srgbClr val="0070C0"/>
                </a:solidFill>
                <a:effectLst/>
                <a:latin typeface="Calibri" panose="020F0502020204030204" pitchFamily="34" charset="0"/>
                <a:ea typeface="Calibri" panose="020F0502020204030204" pitchFamily="34" charset="0"/>
              </a:rPr>
              <a:t>the</a:t>
            </a:r>
            <a:r>
              <a:rPr lang="nl-NL" sz="2800" dirty="0">
                <a:solidFill>
                  <a:srgbClr val="0070C0"/>
                </a:solidFill>
                <a:effectLst/>
                <a:latin typeface="Calibri" panose="020F0502020204030204" pitchFamily="34" charset="0"/>
                <a:ea typeface="Calibri" panose="020F0502020204030204" pitchFamily="34" charset="0"/>
              </a:rPr>
              <a:t> </a:t>
            </a:r>
            <a:r>
              <a:rPr lang="nl-NL" sz="2800" dirty="0" err="1">
                <a:solidFill>
                  <a:srgbClr val="0070C0"/>
                </a:solidFill>
                <a:effectLst/>
                <a:latin typeface="Calibri" panose="020F0502020204030204" pitchFamily="34" charset="0"/>
                <a:ea typeface="Calibri" panose="020F0502020204030204" pitchFamily="34" charset="0"/>
              </a:rPr>
              <a:t>cars</a:t>
            </a:r>
            <a:r>
              <a:rPr lang="nl-NL" sz="2800" dirty="0">
                <a:solidFill>
                  <a:srgbClr val="0070C0"/>
                </a:solidFill>
                <a:effectLst/>
                <a:latin typeface="Calibri" panose="020F0502020204030204" pitchFamily="34" charset="0"/>
                <a:ea typeface="Calibri" panose="020F0502020204030204" pitchFamily="34" charset="0"/>
              </a:rPr>
              <a:t> </a:t>
            </a:r>
            <a:r>
              <a:rPr lang="nl-NL" sz="2800" dirty="0" err="1">
                <a:solidFill>
                  <a:srgbClr val="0070C0"/>
                </a:solidFill>
                <a:effectLst/>
                <a:latin typeface="Calibri" panose="020F0502020204030204" pitchFamily="34" charset="0"/>
                <a:ea typeface="Calibri" panose="020F0502020204030204" pitchFamily="34" charset="0"/>
              </a:rPr>
              <a:t>coming</a:t>
            </a:r>
            <a:r>
              <a:rPr lang="nl-NL" sz="2800" dirty="0">
                <a:solidFill>
                  <a:srgbClr val="0070C0"/>
                </a:solidFill>
                <a:effectLst/>
                <a:latin typeface="Calibri" panose="020F0502020204030204" pitchFamily="34" charset="0"/>
                <a:ea typeface="Calibri" panose="020F0502020204030204" pitchFamily="34" charset="0"/>
              </a:rPr>
              <a:t> home late at </a:t>
            </a:r>
            <a:r>
              <a:rPr lang="nl-NL" sz="2800" dirty="0" err="1">
                <a:solidFill>
                  <a:srgbClr val="0070C0"/>
                </a:solidFill>
                <a:effectLst/>
                <a:latin typeface="Calibri" panose="020F0502020204030204" pitchFamily="34" charset="0"/>
                <a:ea typeface="Calibri" panose="020F0502020204030204" pitchFamily="34" charset="0"/>
              </a:rPr>
              <a:t>night</a:t>
            </a:r>
            <a:endParaRPr lang="nl-NL" sz="2800" dirty="0">
              <a:solidFill>
                <a:srgbClr val="0070C0"/>
              </a:solidFill>
            </a:endParaRPr>
          </a:p>
        </p:txBody>
      </p:sp>
      <p:pic>
        <p:nvPicPr>
          <p:cNvPr id="6" name="Afbeelding 5">
            <a:extLst>
              <a:ext uri="{FF2B5EF4-FFF2-40B4-BE49-F238E27FC236}">
                <a16:creationId xmlns:a16="http://schemas.microsoft.com/office/drawing/2014/main" id="{FE7AEF69-E505-5C89-8F01-8674103FE1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2040" y="3051424"/>
            <a:ext cx="3419593" cy="3429001"/>
          </a:xfrm>
          <a:prstGeom prst="rect">
            <a:avLst/>
          </a:prstGeom>
        </p:spPr>
      </p:pic>
      <p:pic>
        <p:nvPicPr>
          <p:cNvPr id="8" name="12-the-nits-in-the-dutch-mountains-[AudioTrimmer.com]">
            <a:hlinkClick r:id="" action="ppaction://media"/>
            <a:extLst>
              <a:ext uri="{FF2B5EF4-FFF2-40B4-BE49-F238E27FC236}">
                <a16:creationId xmlns:a16="http://schemas.microsoft.com/office/drawing/2014/main" id="{577015FE-8012-3E41-982E-B83F5553C1A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28600" y="6008663"/>
            <a:ext cx="609600" cy="609600"/>
          </a:xfrm>
          <a:prstGeom prst="rect">
            <a:avLst/>
          </a:prstGeom>
        </p:spPr>
      </p:pic>
    </p:spTree>
    <p:extLst>
      <p:ext uri="{BB962C8B-B14F-4D97-AF65-F5344CB8AC3E}">
        <p14:creationId xmlns:p14="http://schemas.microsoft.com/office/powerpoint/2010/main" val="384411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2">
                                            <p:txEl>
                                              <p:pRg st="0" end="0"/>
                                            </p:txEl>
                                          </p:spTgt>
                                        </p:tgtEl>
                                        <p:attrNameLst>
                                          <p:attrName>ppt_x</p:attrName>
                                        </p:attrNameLst>
                                      </p:cBhvr>
                                      <p:tavLst>
                                        <p:tav tm="0">
                                          <p:val>
                                            <p:strVal val="ppt_x"/>
                                          </p:val>
                                        </p:tav>
                                        <p:tav tm="100000">
                                          <p:val>
                                            <p:strVal val="1+ppt_w/2"/>
                                          </p:val>
                                        </p:tav>
                                      </p:tavLst>
                                    </p:anim>
                                    <p:anim calcmode="lin" valueType="num">
                                      <p:cBhvr additive="base">
                                        <p:cTn id="7" dur="500"/>
                                        <p:tgtEl>
                                          <p:spTgt spid="2">
                                            <p:txEl>
                                              <p:pRg st="0" end="0"/>
                                            </p:txEl>
                                          </p:spTgt>
                                        </p:tgtEl>
                                        <p:attrNameLst>
                                          <p:attrName>ppt_y</p:attrName>
                                        </p:attrNameLst>
                                      </p:cBhvr>
                                      <p:tavLst>
                                        <p:tav tm="0">
                                          <p:val>
                                            <p:strVal val="ppt_y"/>
                                          </p:val>
                                        </p:tav>
                                        <p:tav tm="100000">
                                          <p:val>
                                            <p:strVal val="ppt_y"/>
                                          </p:val>
                                        </p:tav>
                                      </p:tavLst>
                                    </p:anim>
                                    <p:set>
                                      <p:cBhvr>
                                        <p:cTn id="8" dur="1" fill="hold">
                                          <p:stCondLst>
                                            <p:cond delay="499"/>
                                          </p:stCondLst>
                                        </p:cTn>
                                        <p:tgtEl>
                                          <p:spTgt spid="2">
                                            <p:txEl>
                                              <p:pRg st="0" end="0"/>
                                            </p:txEl>
                                          </p:spTgt>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1+ppt_w/2"/>
                                          </p:val>
                                        </p:tav>
                                      </p:tavLst>
                                    </p:anim>
                                    <p:anim calcmode="lin" valueType="num">
                                      <p:cBhvr additive="base">
                                        <p:cTn id="11" dur="500"/>
                                        <p:tgtEl>
                                          <p:spTgt spid="4"/>
                                        </p:tgtEl>
                                        <p:attrNameLst>
                                          <p:attrName>ppt_y</p:attrName>
                                        </p:attrNameLst>
                                      </p:cBhvr>
                                      <p:tavLst>
                                        <p:tav tm="0">
                                          <p:val>
                                            <p:strVal val="ppt_y"/>
                                          </p:val>
                                        </p:tav>
                                        <p:tav tm="100000">
                                          <p:val>
                                            <p:strVal val="ppt_y"/>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600" fill="hold"/>
                                        <p:tgtEl>
                                          <p:spTgt spid="3"/>
                                        </p:tgtEl>
                                        <p:attrNameLst>
                                          <p:attrName>ppt_x</p:attrName>
                                        </p:attrNameLst>
                                      </p:cBhvr>
                                      <p:tavLst>
                                        <p:tav tm="0">
                                          <p:val>
                                            <p:strVal val="0-#ppt_w/2"/>
                                          </p:val>
                                        </p:tav>
                                        <p:tav tm="100000">
                                          <p:val>
                                            <p:strVal val="#ppt_x"/>
                                          </p:val>
                                        </p:tav>
                                      </p:tavLst>
                                    </p:anim>
                                    <p:anim calcmode="lin" valueType="num">
                                      <p:cBhvr additive="base">
                                        <p:cTn id="16" dur="6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1" presetClass="mediacall" presetSubtype="0" fill="hold" nodeType="withEffect">
                                  <p:stCondLst>
                                    <p:cond delay="0"/>
                                  </p:stCondLst>
                                  <p:childTnLst>
                                    <p:cmd type="call" cmd="playFrom(0.0)">
                                      <p:cBhvr>
                                        <p:cTn id="22" dur="2168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8"/>
                </p:tgtEl>
              </p:cMediaNode>
            </p:audio>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6" name="Tekstvak 5"/>
          <p:cNvSpPr txBox="1"/>
          <p:nvPr/>
        </p:nvSpPr>
        <p:spPr>
          <a:xfrm>
            <a:off x="179512" y="2276872"/>
            <a:ext cx="8784976" cy="1323439"/>
          </a:xfrm>
          <a:prstGeom prst="rect">
            <a:avLst/>
          </a:prstGeom>
          <a:noFill/>
        </p:spPr>
        <p:txBody>
          <a:bodyPr wrap="square" rtlCol="0">
            <a:spAutoFit/>
          </a:bodyPr>
          <a:lstStyle/>
          <a:p>
            <a:pPr algn="ctr"/>
            <a:r>
              <a:rPr lang="nl-NL" sz="2800" b="1" dirty="0">
                <a:solidFill>
                  <a:srgbClr val="0070C0"/>
                </a:solidFill>
              </a:rPr>
              <a:t>EXTRA SCHATTINGS VRAAG.</a:t>
            </a:r>
          </a:p>
          <a:p>
            <a:pPr algn="ctr"/>
            <a:r>
              <a:rPr lang="nl-NL" sz="2800" b="1" dirty="0">
                <a:solidFill>
                  <a:srgbClr val="0070C0"/>
                </a:solidFill>
              </a:rPr>
              <a:t>ANTWOORD OP DE ACHTERZIJDE VAN RONDE 5. </a:t>
            </a:r>
            <a:br>
              <a:rPr lang="nl-NL" sz="2800" b="1" dirty="0">
                <a:solidFill>
                  <a:srgbClr val="0070C0"/>
                </a:solidFill>
              </a:rPr>
            </a:br>
            <a:r>
              <a:rPr lang="nl-NL" sz="2400" b="1" dirty="0">
                <a:solidFill>
                  <a:srgbClr val="0070C0"/>
                </a:solidFill>
              </a:rPr>
              <a:t>Het antwoord telt alleen gewogen bij een gelijke eindstand. </a:t>
            </a:r>
            <a:endParaRPr lang="nl-NL" sz="2400" dirty="0"/>
          </a:p>
        </p:txBody>
      </p:sp>
      <p:sp>
        <p:nvSpPr>
          <p:cNvPr id="8" name="Tekstvak 7"/>
          <p:cNvSpPr txBox="1"/>
          <p:nvPr/>
        </p:nvSpPr>
        <p:spPr>
          <a:xfrm>
            <a:off x="323528" y="3573016"/>
            <a:ext cx="8568952" cy="3108543"/>
          </a:xfrm>
          <a:prstGeom prst="rect">
            <a:avLst/>
          </a:prstGeom>
          <a:noFill/>
        </p:spPr>
        <p:txBody>
          <a:bodyPr wrap="square" rtlCol="0">
            <a:spAutoFit/>
          </a:bodyPr>
          <a:lstStyle/>
          <a:p>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maakte een rit vanaf Adriaen van </a:t>
            </a:r>
            <a:r>
              <a:rPr lang="nl-NL"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Ostelaan</a:t>
            </a:r>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54 Veenendaal. De route is vanaf het vertrek en thuis weer op dat punt terug, via de centra van de plaatsen: Maastricht, Luxemburg, Reims, Parijs, Duinkerken, Gent, Antwerpen, en Breda.</a:t>
            </a:r>
            <a:br>
              <a:rPr lang="nl-NL" sz="2800" b="1" dirty="0">
                <a:solidFill>
                  <a:srgbClr val="0070C0"/>
                </a:solidFill>
              </a:rPr>
            </a:br>
            <a:r>
              <a:rPr lang="nl-NL" sz="2800" b="1" i="1" dirty="0">
                <a:solidFill>
                  <a:srgbClr val="00B050"/>
                </a:solidFill>
              </a:rPr>
              <a:t>Hoeveel kilometers is volgens Google Maps er dan afgelegd?</a:t>
            </a:r>
          </a:p>
        </p:txBody>
      </p:sp>
      <p:sp>
        <p:nvSpPr>
          <p:cNvPr id="10"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1"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2" name="Tekstvak 1">
            <a:extLst>
              <a:ext uri="{FF2B5EF4-FFF2-40B4-BE49-F238E27FC236}">
                <a16:creationId xmlns:a16="http://schemas.microsoft.com/office/drawing/2014/main" id="{D5BDEACE-149B-EDAE-393E-04938A774F60}"/>
              </a:ext>
            </a:extLst>
          </p:cNvPr>
          <p:cNvSpPr txBox="1"/>
          <p:nvPr/>
        </p:nvSpPr>
        <p:spPr>
          <a:xfrm>
            <a:off x="539552" y="4005064"/>
            <a:ext cx="2664296" cy="923330"/>
          </a:xfrm>
          <a:prstGeom prst="rect">
            <a:avLst/>
          </a:prstGeom>
          <a:noFill/>
        </p:spPr>
        <p:txBody>
          <a:bodyPr wrap="square" rtlCol="0">
            <a:spAutoFit/>
          </a:bodyPr>
          <a:lstStyle/>
          <a:p>
            <a:r>
              <a:rPr lang="nl-NL" sz="5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1387 km</a:t>
            </a:r>
            <a:endParaRPr lang="nl-NL" sz="5400" dirty="0">
              <a:solidFill>
                <a:srgbClr val="00B050"/>
              </a:solidFill>
            </a:endParaRPr>
          </a:p>
        </p:txBody>
      </p:sp>
      <p:pic>
        <p:nvPicPr>
          <p:cNvPr id="4" name="Afbeelding 3">
            <a:extLst>
              <a:ext uri="{FF2B5EF4-FFF2-40B4-BE49-F238E27FC236}">
                <a16:creationId xmlns:a16="http://schemas.microsoft.com/office/drawing/2014/main" id="{007DAE18-4FC0-1AA6-1E07-8923163BE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7933" y="2870617"/>
            <a:ext cx="2824442" cy="3810942"/>
          </a:xfrm>
          <a:prstGeom prst="rect">
            <a:avLst/>
          </a:prstGeom>
        </p:spPr>
      </p:pic>
    </p:spTree>
    <p:extLst>
      <p:ext uri="{BB962C8B-B14F-4D97-AF65-F5344CB8AC3E}">
        <p14:creationId xmlns:p14="http://schemas.microsoft.com/office/powerpoint/2010/main" val="133292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1+ppt_w/2"/>
                                          </p:val>
                                        </p:tav>
                                      </p:tavLst>
                                    </p:anim>
                                    <p:anim calcmode="lin" valueType="num">
                                      <p:cBhvr additive="base">
                                        <p:cTn id="7" dur="500"/>
                                        <p:tgtEl>
                                          <p:spTgt spid="8"/>
                                        </p:tgtEl>
                                        <p:attrNameLst>
                                          <p:attrName>ppt_y</p:attrName>
                                        </p:attrNameLst>
                                      </p:cBhvr>
                                      <p:tavLst>
                                        <p:tav tm="0">
                                          <p:val>
                                            <p:strVal val="ppt_y"/>
                                          </p:val>
                                        </p:tav>
                                        <p:tav tm="100000">
                                          <p:val>
                                            <p:strVal val="ppt_y"/>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1+ppt_w/2"/>
                                          </p:val>
                                        </p:tav>
                                      </p:tavLst>
                                    </p:anim>
                                    <p:anim calcmode="lin" valueType="num">
                                      <p:cBhvr additive="base">
                                        <p:cTn id="11" dur="500"/>
                                        <p:tgtEl>
                                          <p:spTgt spid="6"/>
                                        </p:tgtEl>
                                        <p:attrNameLst>
                                          <p:attrName>ppt_y</p:attrName>
                                        </p:attrNameLst>
                                      </p:cBhvr>
                                      <p:tavLst>
                                        <p:tav tm="0">
                                          <p:val>
                                            <p:strVal val="ppt_y"/>
                                          </p:val>
                                        </p:tav>
                                        <p:tav tm="100000">
                                          <p:val>
                                            <p:strVal val="ppt_y"/>
                                          </p:val>
                                        </p:tav>
                                      </p:tavLst>
                                    </p:anim>
                                    <p:set>
                                      <p:cBhvr>
                                        <p:cTn id="12" dur="1" fill="hold">
                                          <p:stCondLst>
                                            <p:cond delay="499"/>
                                          </p:stCondLst>
                                        </p:cTn>
                                        <p:tgtEl>
                                          <p:spTgt spid="6"/>
                                        </p:tgtEl>
                                        <p:attrNameLst>
                                          <p:attrName>style.visibility</p:attrName>
                                        </p:attrNameLst>
                                      </p:cBhvr>
                                      <p:to>
                                        <p:strVal val="hidden"/>
                                      </p:to>
                                    </p:set>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6" name="Tekstvak 5"/>
          <p:cNvSpPr txBox="1"/>
          <p:nvPr/>
        </p:nvSpPr>
        <p:spPr>
          <a:xfrm>
            <a:off x="327026" y="3024099"/>
            <a:ext cx="5397102" cy="3046988"/>
          </a:xfrm>
          <a:prstGeom prst="rect">
            <a:avLst/>
          </a:prstGeom>
          <a:noFill/>
        </p:spPr>
        <p:txBody>
          <a:bodyPr wrap="square" rtlCol="0">
            <a:spAutoFit/>
          </a:bodyPr>
          <a:lstStyle/>
          <a:p>
            <a:pPr algn="ctr"/>
            <a:r>
              <a:rPr lang="nl-NL" sz="3200" b="1" dirty="0">
                <a:solidFill>
                  <a:srgbClr val="00B050"/>
                </a:solidFill>
              </a:rPr>
              <a:t>WIJ HOPEN DAT U DE SFEER VAN EEN PUBQUIZ HEB KUNNEN WAARDEREN.</a:t>
            </a:r>
            <a:br>
              <a:rPr lang="nl-NL" sz="3200" b="1" dirty="0">
                <a:solidFill>
                  <a:srgbClr val="00B050"/>
                </a:solidFill>
              </a:rPr>
            </a:br>
            <a:br>
              <a:rPr lang="nl-NL" sz="3200" b="1" dirty="0">
                <a:solidFill>
                  <a:srgbClr val="00B050"/>
                </a:solidFill>
              </a:rPr>
            </a:br>
            <a:r>
              <a:rPr lang="nl-NL" sz="3200" b="1" dirty="0">
                <a:solidFill>
                  <a:srgbClr val="00B050"/>
                </a:solidFill>
              </a:rPr>
              <a:t>TOT ZIENS,</a:t>
            </a:r>
            <a:br>
              <a:rPr lang="nl-NL" sz="3200" b="1" dirty="0">
                <a:solidFill>
                  <a:srgbClr val="00B050"/>
                </a:solidFill>
              </a:rPr>
            </a:br>
            <a:r>
              <a:rPr lang="nl-NL" sz="3200" b="1" dirty="0">
                <a:solidFill>
                  <a:srgbClr val="00B050"/>
                </a:solidFill>
              </a:rPr>
              <a:t>PAUL EN RITA HERMANS.</a:t>
            </a:r>
          </a:p>
        </p:txBody>
      </p:sp>
      <p:sp>
        <p:nvSpPr>
          <p:cNvPr id="10"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1"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pic>
        <p:nvPicPr>
          <p:cNvPr id="3" name="Afbeelding 2">
            <a:extLst>
              <a:ext uri="{FF2B5EF4-FFF2-40B4-BE49-F238E27FC236}">
                <a16:creationId xmlns:a16="http://schemas.microsoft.com/office/drawing/2014/main" id="{441E8F39-722E-9428-025F-65DF5B9D6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2526432"/>
            <a:ext cx="2314869" cy="4136305"/>
          </a:xfrm>
          <a:prstGeom prst="rect">
            <a:avLst/>
          </a:prstGeom>
        </p:spPr>
      </p:pic>
    </p:spTree>
    <p:extLst>
      <p:ext uri="{BB962C8B-B14F-4D97-AF65-F5344CB8AC3E}">
        <p14:creationId xmlns:p14="http://schemas.microsoft.com/office/powerpoint/2010/main" val="275510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6" name="Tekstvak 5"/>
          <p:cNvSpPr txBox="1"/>
          <p:nvPr/>
        </p:nvSpPr>
        <p:spPr>
          <a:xfrm>
            <a:off x="179512" y="2276872"/>
            <a:ext cx="8784976" cy="584775"/>
          </a:xfrm>
          <a:prstGeom prst="rect">
            <a:avLst/>
          </a:prstGeom>
          <a:noFill/>
        </p:spPr>
        <p:txBody>
          <a:bodyPr wrap="square" rtlCol="0">
            <a:spAutoFit/>
          </a:bodyPr>
          <a:lstStyle/>
          <a:p>
            <a:pPr algn="ctr"/>
            <a:r>
              <a:rPr lang="nl-NL" sz="3200" b="1" dirty="0">
                <a:solidFill>
                  <a:srgbClr val="002060"/>
                </a:solidFill>
              </a:rPr>
              <a:t>DE ANTWOORDEN WORDEN OPGEHAALD.</a:t>
            </a:r>
          </a:p>
        </p:txBody>
      </p:sp>
      <p:pic>
        <p:nvPicPr>
          <p:cNvPr id="8" name="Afbeelding 7" descr="Pauze.JPG"/>
          <p:cNvPicPr>
            <a:picLocks noChangeAspect="1"/>
          </p:cNvPicPr>
          <p:nvPr/>
        </p:nvPicPr>
        <p:blipFill>
          <a:blip r:embed="rId3" cstate="print"/>
          <a:stretch>
            <a:fillRect/>
          </a:stretch>
        </p:blipFill>
        <p:spPr>
          <a:xfrm>
            <a:off x="1907704" y="2852936"/>
            <a:ext cx="4784424" cy="3600400"/>
          </a:xfrm>
          <a:prstGeom prst="rect">
            <a:avLst/>
          </a:prstGeom>
        </p:spPr>
      </p:pic>
      <p:sp>
        <p:nvSpPr>
          <p:cNvPr id="10" name="Titel 1"/>
          <p:cNvSpPr>
            <a:spLocks noGrp="1"/>
          </p:cNvSpPr>
          <p:nvPr>
            <p:ph type="ctrTitle"/>
          </p:nvPr>
        </p:nvSpPr>
        <p:spPr>
          <a:xfrm>
            <a:off x="3995936" y="404664"/>
            <a:ext cx="3096344" cy="1080120"/>
          </a:xfrm>
          <a:solidFill>
            <a:schemeClr val="accent5">
              <a:lumMod val="20000"/>
              <a:lumOff val="80000"/>
            </a:schemeClr>
          </a:solidFill>
          <a:ln w="57150">
            <a:solidFill>
              <a:srgbClr val="0070C0"/>
            </a:solidFill>
          </a:ln>
        </p:spPr>
        <p:txBody>
          <a:bodyPr>
            <a:noAutofit/>
          </a:bodyPr>
          <a:lstStyle/>
          <a:p>
            <a:r>
              <a:rPr lang="nl-NL" sz="3600" b="1" i="1" dirty="0">
                <a:solidFill>
                  <a:srgbClr val="0070C0"/>
                </a:solidFill>
              </a:rPr>
              <a:t>PUBQUIZ</a:t>
            </a:r>
            <a:br>
              <a:rPr lang="nl-NL" sz="3600" b="1" i="1" dirty="0">
                <a:solidFill>
                  <a:srgbClr val="0070C0"/>
                </a:solidFill>
              </a:rPr>
            </a:br>
            <a:r>
              <a:rPr lang="nl-NL" sz="3600" b="1" i="1" dirty="0">
                <a:solidFill>
                  <a:srgbClr val="0070C0"/>
                </a:solidFill>
              </a:rPr>
              <a:t> 13-09-2022</a:t>
            </a:r>
          </a:p>
        </p:txBody>
      </p:sp>
      <p:pic>
        <p:nvPicPr>
          <p:cNvPr id="11"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extLst>
      <p:ext uri="{BB962C8B-B14F-4D97-AF65-F5344CB8AC3E}">
        <p14:creationId xmlns:p14="http://schemas.microsoft.com/office/powerpoint/2010/main" val="106717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pic>
        <p:nvPicPr>
          <p:cNvPr id="6" name="Afbeelding 5" descr="ff wachten.JPG"/>
          <p:cNvPicPr>
            <a:picLocks noChangeAspect="1"/>
          </p:cNvPicPr>
          <p:nvPr/>
        </p:nvPicPr>
        <p:blipFill>
          <a:blip r:embed="rId3" cstate="print"/>
          <a:stretch>
            <a:fillRect/>
          </a:stretch>
        </p:blipFill>
        <p:spPr>
          <a:xfrm>
            <a:off x="1187624" y="2420888"/>
            <a:ext cx="6048672" cy="4111597"/>
          </a:xfrm>
          <a:prstGeom prst="rect">
            <a:avLst/>
          </a:prstGeom>
        </p:spPr>
      </p:pic>
      <p:sp>
        <p:nvSpPr>
          <p:cNvPr id="8"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a:t>
            </a:r>
            <a:r>
              <a:rPr lang="nl-NL" sz="3600" b="1" i="1" dirty="0">
                <a:solidFill>
                  <a:srgbClr val="0070C0"/>
                </a:solidFill>
                <a:latin typeface="+mj-lt"/>
                <a:ea typeface="+mj-ea"/>
                <a:cs typeface="+mj-cs"/>
              </a:rPr>
              <a:t>13</a:t>
            </a:r>
            <a:r>
              <a:rPr kumimoji="0" lang="nl-NL" sz="3600" b="1" i="1" u="none" strike="noStrike" kern="1200" cap="none" spc="0" normalizeH="0" baseline="0" noProof="0" dirty="0">
                <a:ln>
                  <a:noFill/>
                </a:ln>
                <a:solidFill>
                  <a:srgbClr val="0070C0"/>
                </a:solidFill>
                <a:effectLst/>
                <a:uLnTx/>
                <a:uFillTx/>
                <a:latin typeface="+mj-lt"/>
                <a:ea typeface="+mj-ea"/>
                <a:cs typeface="+mj-cs"/>
              </a:rPr>
              <a:t>-09-2022</a:t>
            </a:r>
          </a:p>
        </p:txBody>
      </p:sp>
      <p:pic>
        <p:nvPicPr>
          <p:cNvPr id="9" name="Picture 2"/>
          <p:cNvPicPr>
            <a:picLocks noChangeAspect="1" noChangeArrowheads="1"/>
          </p:cNvPicPr>
          <p:nvPr/>
        </p:nvPicPr>
        <p:blipFill>
          <a:blip r:embed="rId4" cstate="print"/>
          <a:srcRect/>
          <a:stretch>
            <a:fillRect/>
          </a:stretch>
        </p:blipFill>
        <p:spPr bwMode="auto">
          <a:xfrm>
            <a:off x="899592" y="548680"/>
            <a:ext cx="2952750" cy="8763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Stryping rood-wit-blauw.jpg"/>
          <p:cNvPicPr>
            <a:picLocks noChangeAspect="1"/>
          </p:cNvPicPr>
          <p:nvPr/>
        </p:nvPicPr>
        <p:blipFill>
          <a:blip r:embed="rId2" cstate="print"/>
          <a:stretch>
            <a:fillRect/>
          </a:stretch>
        </p:blipFill>
        <p:spPr>
          <a:xfrm>
            <a:off x="179512" y="1700808"/>
            <a:ext cx="8784976" cy="609600"/>
          </a:xfrm>
          <a:prstGeom prst="rect">
            <a:avLst/>
          </a:prstGeom>
        </p:spPr>
      </p:pic>
      <p:sp>
        <p:nvSpPr>
          <p:cNvPr id="9" name="Tekstvak 8"/>
          <p:cNvSpPr txBox="1"/>
          <p:nvPr/>
        </p:nvSpPr>
        <p:spPr>
          <a:xfrm>
            <a:off x="179512" y="2289845"/>
            <a:ext cx="8784976" cy="523220"/>
          </a:xfrm>
          <a:prstGeom prst="rect">
            <a:avLst/>
          </a:prstGeom>
          <a:noFill/>
        </p:spPr>
        <p:txBody>
          <a:bodyPr wrap="square" rtlCol="0">
            <a:spAutoFit/>
          </a:bodyPr>
          <a:lstStyle/>
          <a:p>
            <a:pPr algn="ctr"/>
            <a:r>
              <a:rPr lang="nl-NL" sz="2800" b="1" dirty="0">
                <a:solidFill>
                  <a:srgbClr val="0070C0"/>
                </a:solidFill>
              </a:rPr>
              <a:t>RONDE 1. Vraag 1.</a:t>
            </a:r>
            <a:endParaRPr lang="nl-NL" sz="2800" dirty="0"/>
          </a:p>
        </p:txBody>
      </p:sp>
      <p:sp>
        <p:nvSpPr>
          <p:cNvPr id="11" name="Titel 1"/>
          <p:cNvSpPr txBox="1">
            <a:spLocks/>
          </p:cNvSpPr>
          <p:nvPr/>
        </p:nvSpPr>
        <p:spPr>
          <a:xfrm>
            <a:off x="3995936" y="404664"/>
            <a:ext cx="3096344" cy="1080120"/>
          </a:xfrm>
          <a:prstGeom prst="rect">
            <a:avLst/>
          </a:prstGeom>
          <a:solidFill>
            <a:schemeClr val="accent5">
              <a:lumMod val="20000"/>
              <a:lumOff val="80000"/>
            </a:schemeClr>
          </a:solidFill>
          <a:ln w="57150">
            <a:solidFill>
              <a:srgbClr val="0070C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600" b="1" i="1" u="none" strike="noStrike" kern="1200" cap="none" spc="0" normalizeH="0" baseline="0" noProof="0" dirty="0">
                <a:ln>
                  <a:noFill/>
                </a:ln>
                <a:solidFill>
                  <a:srgbClr val="0070C0"/>
                </a:solidFill>
                <a:effectLst/>
                <a:uLnTx/>
                <a:uFillTx/>
                <a:latin typeface="+mj-lt"/>
                <a:ea typeface="+mj-ea"/>
                <a:cs typeface="+mj-cs"/>
              </a:rPr>
              <a:t>PUBQUIZ</a:t>
            </a:r>
            <a:br>
              <a:rPr kumimoji="0" lang="nl-NL" sz="3600" b="1" i="1" u="none" strike="noStrike" kern="1200" cap="none" spc="0" normalizeH="0" baseline="0" noProof="0" dirty="0">
                <a:ln>
                  <a:noFill/>
                </a:ln>
                <a:solidFill>
                  <a:srgbClr val="0070C0"/>
                </a:solidFill>
                <a:effectLst/>
                <a:uLnTx/>
                <a:uFillTx/>
                <a:latin typeface="+mj-lt"/>
                <a:ea typeface="+mj-ea"/>
                <a:cs typeface="+mj-cs"/>
              </a:rPr>
            </a:br>
            <a:r>
              <a:rPr kumimoji="0" lang="nl-NL" sz="3600" b="1" i="1" u="none" strike="noStrike" kern="1200" cap="none" spc="0" normalizeH="0" baseline="0" noProof="0" dirty="0">
                <a:ln>
                  <a:noFill/>
                </a:ln>
                <a:solidFill>
                  <a:srgbClr val="0070C0"/>
                </a:solidFill>
                <a:effectLst/>
                <a:uLnTx/>
                <a:uFillTx/>
                <a:latin typeface="+mj-lt"/>
                <a:ea typeface="+mj-ea"/>
                <a:cs typeface="+mj-cs"/>
              </a:rPr>
              <a:t> 13-09-2022</a:t>
            </a:r>
          </a:p>
        </p:txBody>
      </p:sp>
      <p:pic>
        <p:nvPicPr>
          <p:cNvPr id="12" name="Picture 2"/>
          <p:cNvPicPr>
            <a:picLocks noChangeAspect="1" noChangeArrowheads="1"/>
          </p:cNvPicPr>
          <p:nvPr/>
        </p:nvPicPr>
        <p:blipFill>
          <a:blip r:embed="rId3" cstate="print"/>
          <a:srcRect/>
          <a:stretch>
            <a:fillRect/>
          </a:stretch>
        </p:blipFill>
        <p:spPr bwMode="auto">
          <a:xfrm>
            <a:off x="899592" y="548680"/>
            <a:ext cx="2952750" cy="876300"/>
          </a:xfrm>
          <a:prstGeom prst="rect">
            <a:avLst/>
          </a:prstGeom>
          <a:noFill/>
          <a:ln w="9525">
            <a:noFill/>
            <a:miter lim="800000"/>
            <a:headEnd/>
            <a:tailEnd/>
          </a:ln>
        </p:spPr>
      </p:pic>
      <p:sp>
        <p:nvSpPr>
          <p:cNvPr id="6" name="Tekstvak 5">
            <a:extLst>
              <a:ext uri="{FF2B5EF4-FFF2-40B4-BE49-F238E27FC236}">
                <a16:creationId xmlns:a16="http://schemas.microsoft.com/office/drawing/2014/main" id="{84C0CD54-31E1-EB06-8D4F-C8D34889F63B}"/>
              </a:ext>
            </a:extLst>
          </p:cNvPr>
          <p:cNvSpPr txBox="1"/>
          <p:nvPr/>
        </p:nvSpPr>
        <p:spPr>
          <a:xfrm>
            <a:off x="323528" y="3068960"/>
            <a:ext cx="3960440" cy="3539430"/>
          </a:xfrm>
          <a:prstGeom prst="rect">
            <a:avLst/>
          </a:prstGeom>
          <a:noFill/>
        </p:spPr>
        <p:txBody>
          <a:bodyPr wrap="square" rtlCol="0">
            <a:spAutoFit/>
          </a:bodyPr>
          <a:lstStyle/>
          <a:p>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Dit is de skyline van een stad met op een klein eilandje een groen standbeeld dat vanuit </a:t>
            </a:r>
            <a:b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een ander werelddeel geschonken is. </a:t>
            </a:r>
            <a:br>
              <a:rPr lang="nl-NL"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nl-NL"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Bij welke stad behoort dit beeld?</a:t>
            </a:r>
            <a:endParaRPr lang="nl-NL" sz="2800" b="1" dirty="0">
              <a:solidFill>
                <a:srgbClr val="0070C0"/>
              </a:solidFill>
            </a:endParaRPr>
          </a:p>
        </p:txBody>
      </p:sp>
      <p:pic>
        <p:nvPicPr>
          <p:cNvPr id="8" name="Afbeelding 7">
            <a:extLst>
              <a:ext uri="{FF2B5EF4-FFF2-40B4-BE49-F238E27FC236}">
                <a16:creationId xmlns:a16="http://schemas.microsoft.com/office/drawing/2014/main" id="{9B07684C-B620-3ACD-E429-F71B8E8434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3284984"/>
            <a:ext cx="4563438" cy="3024336"/>
          </a:xfrm>
          <a:prstGeom prst="rect">
            <a:avLst/>
          </a:prstGeom>
        </p:spPr>
      </p:pic>
      <p:sp>
        <p:nvSpPr>
          <p:cNvPr id="2" name="Tekstvak 1">
            <a:extLst>
              <a:ext uri="{FF2B5EF4-FFF2-40B4-BE49-F238E27FC236}">
                <a16:creationId xmlns:a16="http://schemas.microsoft.com/office/drawing/2014/main" id="{31C07EF5-A240-13F5-4F62-28A94B1B81B5}"/>
              </a:ext>
            </a:extLst>
          </p:cNvPr>
          <p:cNvSpPr txBox="1"/>
          <p:nvPr/>
        </p:nvSpPr>
        <p:spPr>
          <a:xfrm>
            <a:off x="395536" y="4077072"/>
            <a:ext cx="3240360" cy="923330"/>
          </a:xfrm>
          <a:prstGeom prst="rect">
            <a:avLst/>
          </a:prstGeom>
          <a:noFill/>
        </p:spPr>
        <p:txBody>
          <a:bodyPr wrap="square" rtlCol="0">
            <a:spAutoFit/>
          </a:bodyPr>
          <a:lstStyle/>
          <a:p>
            <a:r>
              <a:rPr lang="nl-NL" sz="5400" b="1" i="1" dirty="0">
                <a:solidFill>
                  <a:srgbClr val="0070C0"/>
                </a:solidFill>
              </a:rPr>
              <a:t>New York</a:t>
            </a:r>
          </a:p>
        </p:txBody>
      </p:sp>
    </p:spTree>
    <p:extLst>
      <p:ext uri="{BB962C8B-B14F-4D97-AF65-F5344CB8AC3E}">
        <p14:creationId xmlns:p14="http://schemas.microsoft.com/office/powerpoint/2010/main" val="84778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1+ppt_w/2"/>
                                          </p:val>
                                        </p:tav>
                                      </p:tavLst>
                                    </p:anim>
                                    <p:anim calcmode="lin" valueType="num">
                                      <p:cBhvr additive="base">
                                        <p:cTn id="7" dur="500"/>
                                        <p:tgtEl>
                                          <p:spTgt spid="6"/>
                                        </p:tgtEl>
                                        <p:attrNameLst>
                                          <p:attrName>ppt_y</p:attrName>
                                        </p:attrNameLst>
                                      </p:cBhvr>
                                      <p:tavLst>
                                        <p:tav tm="0">
                                          <p:val>
                                            <p:strVal val="ppt_y"/>
                                          </p:val>
                                        </p:tav>
                                        <p:tav tm="100000">
                                          <p:val>
                                            <p:strVal val="ppt_y"/>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2796</TotalTime>
  <Words>2022</Words>
  <Application>Microsoft Office PowerPoint</Application>
  <PresentationFormat>Diavoorstelling (4:3)</PresentationFormat>
  <Paragraphs>186</Paragraphs>
  <Slides>62</Slides>
  <Notes>0</Notes>
  <HiddenSlides>0</HiddenSlides>
  <MMClips>9</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62</vt:i4>
      </vt:variant>
    </vt:vector>
  </HeadingPairs>
  <TitlesOfParts>
    <vt:vector size="66" baseType="lpstr">
      <vt:lpstr>Arial</vt:lpstr>
      <vt:lpstr>Calibri</vt:lpstr>
      <vt:lpstr>Georgia</vt:lpstr>
      <vt:lpstr>Office-thema</vt:lpstr>
      <vt:lpstr>PUBQUIZ  13-09-2022</vt:lpstr>
      <vt:lpstr>PUBQUIZ  13-09-2022</vt:lpstr>
      <vt:lpstr>PowerPoint-presentatie</vt:lpstr>
      <vt:lpstr>PowerPoint-presentatie</vt:lpstr>
      <vt:lpstr>PowerPoint-presentatie</vt:lpstr>
      <vt:lpstr>PowerPoint-presentatie</vt:lpstr>
      <vt:lpstr>PUBQUIZ  13-09-2022</vt:lpstr>
      <vt:lpstr>PowerPoint-presentatie</vt:lpstr>
      <vt:lpstr>PowerPoint-presentatie</vt:lpstr>
      <vt:lpstr>PowerPoint-presentatie</vt:lpstr>
      <vt:lpstr>PowerPoint-presentatie</vt:lpstr>
      <vt:lpstr>PowerPoint-presentatie</vt:lpstr>
      <vt:lpstr>PowerPoint-presentatie</vt:lpstr>
      <vt:lpstr>PUBQUIZ  13-09-2022</vt:lpstr>
      <vt:lpstr>PowerPoint-presentatie</vt:lpstr>
      <vt:lpstr>PowerPoint-presentatie</vt:lpstr>
      <vt:lpstr>PowerPoint-presentatie</vt:lpstr>
      <vt:lpstr>PowerPoint-presentatie</vt:lpstr>
      <vt:lpstr>PUBQUIZ  13-09-2022</vt:lpstr>
      <vt:lpstr>PowerPoint-presentatie</vt:lpstr>
      <vt:lpstr>PowerPoint-presentatie</vt:lpstr>
      <vt:lpstr>PowerPoint-presentatie</vt:lpstr>
      <vt:lpstr>PowerPoint-presentatie</vt:lpstr>
      <vt:lpstr>PowerPoint-presentatie</vt:lpstr>
      <vt:lpstr>PUBQUIZ  13-09-2022</vt:lpstr>
      <vt:lpstr>PowerPoint-presentatie</vt:lpstr>
      <vt:lpstr>PowerPoint-presentatie</vt:lpstr>
      <vt:lpstr>PowerPoint-presentatie</vt:lpstr>
      <vt:lpstr>PowerPoint-presentatie</vt:lpstr>
      <vt:lpstr>PUBQUIZ  13-09-2022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PUBQUIZ  13-09-2022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Eigenaar</dc:creator>
  <cp:lastModifiedBy>P.H. Hermans</cp:lastModifiedBy>
  <cp:revision>376</cp:revision>
  <dcterms:created xsi:type="dcterms:W3CDTF">2022-03-21T10:28:11Z</dcterms:created>
  <dcterms:modified xsi:type="dcterms:W3CDTF">2022-09-17T12:10:00Z</dcterms:modified>
</cp:coreProperties>
</file>